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472" r:id="rId3"/>
    <p:sldId id="478" r:id="rId4"/>
    <p:sldId id="473" r:id="rId5"/>
    <p:sldId id="474" r:id="rId6"/>
    <p:sldId id="480" r:id="rId7"/>
    <p:sldId id="482" r:id="rId8"/>
    <p:sldId id="483" r:id="rId9"/>
    <p:sldId id="485" r:id="rId10"/>
    <p:sldId id="484" r:id="rId11"/>
    <p:sldId id="263"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Poppins" panose="00000500000000000000" pitchFamily="2" charset="0"/>
      <p:regular r:id="rId18"/>
      <p:bold r:id="rId19"/>
      <p:italic r:id="rId20"/>
      <p:boldItalic r:id="rId21"/>
    </p:embeddedFont>
    <p:embeddedFont>
      <p:font typeface="Poppins Light" panose="00000400000000000000" pitchFamily="2" charset="0"/>
      <p:regular r:id="rId22"/>
      <p:bold r:id="rId23"/>
      <p:italic r:id="rId24"/>
      <p:boldItalic r:id="rId25"/>
    </p:embeddedFont>
    <p:embeddedFont>
      <p:font typeface="Poppins SemiBold" panose="00000700000000000000" pitchFamily="2" charset="0"/>
      <p:regular r:id="rId26"/>
      <p:bold r:id="rId27"/>
      <p:italic r:id="rId28"/>
      <p:boldItalic r:id="rId29"/>
    </p:embeddedFont>
    <p:embeddedFont>
      <p:font typeface="Roboto" panose="02000000000000000000"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874" y="67"/>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21" Type="http://schemas.openxmlformats.org/officeDocument/2006/relationships/font" Target="fonts/font8.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e91b49ed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e91b49ed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74674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478c2b05c_3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478c2b05c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e91b49ed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e91b49ed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13170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e91b49ed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e91b49ed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2082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e91b49ed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e91b49ed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004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e91b49ed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e91b49ed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8881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e91b49ed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e91b49ed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31647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Consider talking about:</a:t>
            </a:r>
          </a:p>
          <a:p>
            <a:pPr marL="171450" indent="-171450">
              <a:buFont typeface="Arial" panose="020B0604020202020204" pitchFamily="34" charset="0"/>
              <a:buChar char="•"/>
            </a:pPr>
            <a:r>
              <a:rPr lang="en-US" dirty="0"/>
              <a:t>Data discovery</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13749430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e91b49ed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e91b49ed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0485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e91b49ed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e91b49ed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85692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Portada"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18525" y="1908550"/>
            <a:ext cx="6096000" cy="8655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2400"/>
              <a:buFont typeface="Poppins"/>
              <a:buNone/>
              <a:defRPr sz="2400">
                <a:solidFill>
                  <a:srgbClr val="FFFFFF"/>
                </a:solidFill>
                <a:latin typeface="Poppins"/>
                <a:ea typeface="Poppins"/>
                <a:cs typeface="Poppins"/>
                <a:sym typeface="Poppins"/>
              </a:defRPr>
            </a:lvl1pPr>
            <a:lvl2pPr lvl="1">
              <a:spcBef>
                <a:spcPts val="0"/>
              </a:spcBef>
              <a:spcAft>
                <a:spcPts val="0"/>
              </a:spcAft>
              <a:buSzPts val="5200"/>
              <a:buFont typeface="Poppins"/>
              <a:buNone/>
              <a:defRPr sz="5200">
                <a:latin typeface="Poppins"/>
                <a:ea typeface="Poppins"/>
                <a:cs typeface="Poppins"/>
                <a:sym typeface="Poppins"/>
              </a:defRPr>
            </a:lvl2pPr>
            <a:lvl3pPr lvl="2">
              <a:spcBef>
                <a:spcPts val="0"/>
              </a:spcBef>
              <a:spcAft>
                <a:spcPts val="0"/>
              </a:spcAft>
              <a:buSzPts val="5200"/>
              <a:buFont typeface="Poppins"/>
              <a:buNone/>
              <a:defRPr sz="5200">
                <a:latin typeface="Poppins"/>
                <a:ea typeface="Poppins"/>
                <a:cs typeface="Poppins"/>
                <a:sym typeface="Poppins"/>
              </a:defRPr>
            </a:lvl3pPr>
            <a:lvl4pPr lvl="3">
              <a:spcBef>
                <a:spcPts val="0"/>
              </a:spcBef>
              <a:spcAft>
                <a:spcPts val="0"/>
              </a:spcAft>
              <a:buSzPts val="5200"/>
              <a:buFont typeface="Poppins"/>
              <a:buNone/>
              <a:defRPr sz="5200">
                <a:latin typeface="Poppins"/>
                <a:ea typeface="Poppins"/>
                <a:cs typeface="Poppins"/>
                <a:sym typeface="Poppins"/>
              </a:defRPr>
            </a:lvl4pPr>
            <a:lvl5pPr lvl="4">
              <a:spcBef>
                <a:spcPts val="0"/>
              </a:spcBef>
              <a:spcAft>
                <a:spcPts val="0"/>
              </a:spcAft>
              <a:buSzPts val="5200"/>
              <a:buFont typeface="Poppins"/>
              <a:buNone/>
              <a:defRPr sz="5200">
                <a:latin typeface="Poppins"/>
                <a:ea typeface="Poppins"/>
                <a:cs typeface="Poppins"/>
                <a:sym typeface="Poppins"/>
              </a:defRPr>
            </a:lvl5pPr>
            <a:lvl6pPr lvl="5">
              <a:spcBef>
                <a:spcPts val="0"/>
              </a:spcBef>
              <a:spcAft>
                <a:spcPts val="0"/>
              </a:spcAft>
              <a:buSzPts val="5200"/>
              <a:buFont typeface="Poppins"/>
              <a:buNone/>
              <a:defRPr sz="5200">
                <a:latin typeface="Poppins"/>
                <a:ea typeface="Poppins"/>
                <a:cs typeface="Poppins"/>
                <a:sym typeface="Poppins"/>
              </a:defRPr>
            </a:lvl6pPr>
            <a:lvl7pPr lvl="6">
              <a:spcBef>
                <a:spcPts val="0"/>
              </a:spcBef>
              <a:spcAft>
                <a:spcPts val="0"/>
              </a:spcAft>
              <a:buSzPts val="5200"/>
              <a:buFont typeface="Poppins"/>
              <a:buNone/>
              <a:defRPr sz="5200">
                <a:latin typeface="Poppins"/>
                <a:ea typeface="Poppins"/>
                <a:cs typeface="Poppins"/>
                <a:sym typeface="Poppins"/>
              </a:defRPr>
            </a:lvl7pPr>
            <a:lvl8pPr lvl="7">
              <a:spcBef>
                <a:spcPts val="0"/>
              </a:spcBef>
              <a:spcAft>
                <a:spcPts val="0"/>
              </a:spcAft>
              <a:buSzPts val="5200"/>
              <a:buFont typeface="Poppins"/>
              <a:buNone/>
              <a:defRPr sz="5200">
                <a:latin typeface="Poppins"/>
                <a:ea typeface="Poppins"/>
                <a:cs typeface="Poppins"/>
                <a:sym typeface="Poppins"/>
              </a:defRPr>
            </a:lvl8pPr>
            <a:lvl9pPr lvl="8">
              <a:spcBef>
                <a:spcPts val="0"/>
              </a:spcBef>
              <a:spcAft>
                <a:spcPts val="0"/>
              </a:spcAft>
              <a:buSzPts val="5200"/>
              <a:buFont typeface="Poppins"/>
              <a:buNone/>
              <a:defRPr sz="5200">
                <a:latin typeface="Poppins"/>
                <a:ea typeface="Poppins"/>
                <a:cs typeface="Poppins"/>
                <a:sym typeface="Poppins"/>
              </a:defRPr>
            </a:lvl9pPr>
          </a:lstStyle>
          <a:p>
            <a:endParaRPr/>
          </a:p>
        </p:txBody>
      </p:sp>
      <p:sp>
        <p:nvSpPr>
          <p:cNvPr id="11" name="Google Shape;11;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
        <p:nvSpPr>
          <p:cNvPr id="12" name="Google Shape;12;p2"/>
          <p:cNvSpPr txBox="1">
            <a:spLocks noGrp="1"/>
          </p:cNvSpPr>
          <p:nvPr>
            <p:ph type="ctrTitle" idx="2"/>
          </p:nvPr>
        </p:nvSpPr>
        <p:spPr>
          <a:xfrm>
            <a:off x="1018525" y="2713175"/>
            <a:ext cx="6907800" cy="336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200"/>
              <a:buFont typeface="Poppins Light"/>
              <a:buNone/>
              <a:defRPr sz="1200">
                <a:solidFill>
                  <a:srgbClr val="FFFFFF"/>
                </a:solidFill>
                <a:latin typeface="Poppins Light"/>
                <a:ea typeface="Poppins Light"/>
                <a:cs typeface="Poppins Light"/>
                <a:sym typeface="Poppins Light"/>
              </a:defRPr>
            </a:lvl1pPr>
            <a:lvl2pPr lvl="1" rtl="0">
              <a:spcBef>
                <a:spcPts val="0"/>
              </a:spcBef>
              <a:spcAft>
                <a:spcPts val="0"/>
              </a:spcAft>
              <a:buSzPts val="5200"/>
              <a:buFont typeface="Poppins"/>
              <a:buNone/>
              <a:defRPr sz="5200">
                <a:latin typeface="Poppins"/>
                <a:ea typeface="Poppins"/>
                <a:cs typeface="Poppins"/>
                <a:sym typeface="Poppins"/>
              </a:defRPr>
            </a:lvl2pPr>
            <a:lvl3pPr lvl="2" rtl="0">
              <a:spcBef>
                <a:spcPts val="0"/>
              </a:spcBef>
              <a:spcAft>
                <a:spcPts val="0"/>
              </a:spcAft>
              <a:buSzPts val="5200"/>
              <a:buFont typeface="Poppins"/>
              <a:buNone/>
              <a:defRPr sz="5200">
                <a:latin typeface="Poppins"/>
                <a:ea typeface="Poppins"/>
                <a:cs typeface="Poppins"/>
                <a:sym typeface="Poppins"/>
              </a:defRPr>
            </a:lvl3pPr>
            <a:lvl4pPr lvl="3" rtl="0">
              <a:spcBef>
                <a:spcPts val="0"/>
              </a:spcBef>
              <a:spcAft>
                <a:spcPts val="0"/>
              </a:spcAft>
              <a:buSzPts val="5200"/>
              <a:buFont typeface="Poppins"/>
              <a:buNone/>
              <a:defRPr sz="5200">
                <a:latin typeface="Poppins"/>
                <a:ea typeface="Poppins"/>
                <a:cs typeface="Poppins"/>
                <a:sym typeface="Poppins"/>
              </a:defRPr>
            </a:lvl4pPr>
            <a:lvl5pPr lvl="4" rtl="0">
              <a:spcBef>
                <a:spcPts val="0"/>
              </a:spcBef>
              <a:spcAft>
                <a:spcPts val="0"/>
              </a:spcAft>
              <a:buSzPts val="5200"/>
              <a:buFont typeface="Poppins"/>
              <a:buNone/>
              <a:defRPr sz="5200">
                <a:latin typeface="Poppins"/>
                <a:ea typeface="Poppins"/>
                <a:cs typeface="Poppins"/>
                <a:sym typeface="Poppins"/>
              </a:defRPr>
            </a:lvl5pPr>
            <a:lvl6pPr lvl="5" rtl="0">
              <a:spcBef>
                <a:spcPts val="0"/>
              </a:spcBef>
              <a:spcAft>
                <a:spcPts val="0"/>
              </a:spcAft>
              <a:buSzPts val="5200"/>
              <a:buFont typeface="Poppins"/>
              <a:buNone/>
              <a:defRPr sz="5200">
                <a:latin typeface="Poppins"/>
                <a:ea typeface="Poppins"/>
                <a:cs typeface="Poppins"/>
                <a:sym typeface="Poppins"/>
              </a:defRPr>
            </a:lvl6pPr>
            <a:lvl7pPr lvl="6" rtl="0">
              <a:spcBef>
                <a:spcPts val="0"/>
              </a:spcBef>
              <a:spcAft>
                <a:spcPts val="0"/>
              </a:spcAft>
              <a:buSzPts val="5200"/>
              <a:buFont typeface="Poppins"/>
              <a:buNone/>
              <a:defRPr sz="5200">
                <a:latin typeface="Poppins"/>
                <a:ea typeface="Poppins"/>
                <a:cs typeface="Poppins"/>
                <a:sym typeface="Poppins"/>
              </a:defRPr>
            </a:lvl7pPr>
            <a:lvl8pPr lvl="7" rtl="0">
              <a:spcBef>
                <a:spcPts val="0"/>
              </a:spcBef>
              <a:spcAft>
                <a:spcPts val="0"/>
              </a:spcAft>
              <a:buSzPts val="5200"/>
              <a:buFont typeface="Poppins"/>
              <a:buNone/>
              <a:defRPr sz="5200">
                <a:latin typeface="Poppins"/>
                <a:ea typeface="Poppins"/>
                <a:cs typeface="Poppins"/>
                <a:sym typeface="Poppins"/>
              </a:defRPr>
            </a:lvl8pPr>
            <a:lvl9pPr lvl="8" rtl="0">
              <a:spcBef>
                <a:spcPts val="0"/>
              </a:spcBef>
              <a:spcAft>
                <a:spcPts val="0"/>
              </a:spcAft>
              <a:buSzPts val="5200"/>
              <a:buFont typeface="Poppins"/>
              <a:buNone/>
              <a:defRPr sz="5200">
                <a:latin typeface="Poppins"/>
                <a:ea typeface="Poppins"/>
                <a:cs typeface="Poppins"/>
                <a:sym typeface="Poppins"/>
              </a:defRPr>
            </a:lvl9pPr>
          </a:lstStyle>
          <a:p>
            <a:endParaRPr/>
          </a:p>
        </p:txBody>
      </p:sp>
      <p:sp>
        <p:nvSpPr>
          <p:cNvPr id="13" name="Google Shape;13;p2"/>
          <p:cNvSpPr/>
          <p:nvPr/>
        </p:nvSpPr>
        <p:spPr>
          <a:xfrm>
            <a:off x="1110475" y="3210575"/>
            <a:ext cx="2244000" cy="291000"/>
          </a:xfrm>
          <a:prstGeom prst="roundRect">
            <a:avLst>
              <a:gd name="adj" fmla="val 50000"/>
            </a:avLst>
          </a:prstGeom>
          <a:solidFill>
            <a:srgbClr val="262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idx="3"/>
          </p:nvPr>
        </p:nvSpPr>
        <p:spPr>
          <a:xfrm>
            <a:off x="1170925" y="3185692"/>
            <a:ext cx="2099100" cy="336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000"/>
              <a:buFont typeface="Poppins Light"/>
              <a:buNone/>
              <a:defRPr sz="1000">
                <a:solidFill>
                  <a:srgbClr val="FFFFFF"/>
                </a:solidFill>
                <a:latin typeface="Poppins Light"/>
                <a:ea typeface="Poppins Light"/>
                <a:cs typeface="Poppins Light"/>
                <a:sym typeface="Poppins Light"/>
              </a:defRPr>
            </a:lvl1pPr>
            <a:lvl2pPr lvl="1" rtl="0">
              <a:spcBef>
                <a:spcPts val="0"/>
              </a:spcBef>
              <a:spcAft>
                <a:spcPts val="0"/>
              </a:spcAft>
              <a:buSzPts val="5200"/>
              <a:buFont typeface="Poppins"/>
              <a:buNone/>
              <a:defRPr sz="5200">
                <a:latin typeface="Poppins"/>
                <a:ea typeface="Poppins"/>
                <a:cs typeface="Poppins"/>
                <a:sym typeface="Poppins"/>
              </a:defRPr>
            </a:lvl2pPr>
            <a:lvl3pPr lvl="2" rtl="0">
              <a:spcBef>
                <a:spcPts val="0"/>
              </a:spcBef>
              <a:spcAft>
                <a:spcPts val="0"/>
              </a:spcAft>
              <a:buSzPts val="5200"/>
              <a:buFont typeface="Poppins"/>
              <a:buNone/>
              <a:defRPr sz="5200">
                <a:latin typeface="Poppins"/>
                <a:ea typeface="Poppins"/>
                <a:cs typeface="Poppins"/>
                <a:sym typeface="Poppins"/>
              </a:defRPr>
            </a:lvl3pPr>
            <a:lvl4pPr lvl="3" rtl="0">
              <a:spcBef>
                <a:spcPts val="0"/>
              </a:spcBef>
              <a:spcAft>
                <a:spcPts val="0"/>
              </a:spcAft>
              <a:buSzPts val="5200"/>
              <a:buFont typeface="Poppins"/>
              <a:buNone/>
              <a:defRPr sz="5200">
                <a:latin typeface="Poppins"/>
                <a:ea typeface="Poppins"/>
                <a:cs typeface="Poppins"/>
                <a:sym typeface="Poppins"/>
              </a:defRPr>
            </a:lvl4pPr>
            <a:lvl5pPr lvl="4" rtl="0">
              <a:spcBef>
                <a:spcPts val="0"/>
              </a:spcBef>
              <a:spcAft>
                <a:spcPts val="0"/>
              </a:spcAft>
              <a:buSzPts val="5200"/>
              <a:buFont typeface="Poppins"/>
              <a:buNone/>
              <a:defRPr sz="5200">
                <a:latin typeface="Poppins"/>
                <a:ea typeface="Poppins"/>
                <a:cs typeface="Poppins"/>
                <a:sym typeface="Poppins"/>
              </a:defRPr>
            </a:lvl5pPr>
            <a:lvl6pPr lvl="5" rtl="0">
              <a:spcBef>
                <a:spcPts val="0"/>
              </a:spcBef>
              <a:spcAft>
                <a:spcPts val="0"/>
              </a:spcAft>
              <a:buSzPts val="5200"/>
              <a:buFont typeface="Poppins"/>
              <a:buNone/>
              <a:defRPr sz="5200">
                <a:latin typeface="Poppins"/>
                <a:ea typeface="Poppins"/>
                <a:cs typeface="Poppins"/>
                <a:sym typeface="Poppins"/>
              </a:defRPr>
            </a:lvl6pPr>
            <a:lvl7pPr lvl="6" rtl="0">
              <a:spcBef>
                <a:spcPts val="0"/>
              </a:spcBef>
              <a:spcAft>
                <a:spcPts val="0"/>
              </a:spcAft>
              <a:buSzPts val="5200"/>
              <a:buFont typeface="Poppins"/>
              <a:buNone/>
              <a:defRPr sz="5200">
                <a:latin typeface="Poppins"/>
                <a:ea typeface="Poppins"/>
                <a:cs typeface="Poppins"/>
                <a:sym typeface="Poppins"/>
              </a:defRPr>
            </a:lvl7pPr>
            <a:lvl8pPr lvl="7" rtl="0">
              <a:spcBef>
                <a:spcPts val="0"/>
              </a:spcBef>
              <a:spcAft>
                <a:spcPts val="0"/>
              </a:spcAft>
              <a:buSzPts val="5200"/>
              <a:buFont typeface="Poppins"/>
              <a:buNone/>
              <a:defRPr sz="5200">
                <a:latin typeface="Poppins"/>
                <a:ea typeface="Poppins"/>
                <a:cs typeface="Poppins"/>
                <a:sym typeface="Poppins"/>
              </a:defRPr>
            </a:lvl8pPr>
            <a:lvl9pPr lvl="8" rtl="0">
              <a:spcBef>
                <a:spcPts val="0"/>
              </a:spcBef>
              <a:spcAft>
                <a:spcPts val="0"/>
              </a:spcAft>
              <a:buSzPts val="5200"/>
              <a:buFont typeface="Poppins"/>
              <a:buNone/>
              <a:defRPr sz="5200">
                <a:latin typeface="Poppins"/>
                <a:ea typeface="Poppins"/>
                <a:cs typeface="Poppins"/>
                <a:sym typeface="Poppins"/>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ondo blanco">
  <p:cSld name="Fondo blanco">
    <p:spTree>
      <p:nvGrpSpPr>
        <p:cNvPr id="1" name="Shape 137"/>
        <p:cNvGrpSpPr/>
        <p:nvPr/>
      </p:nvGrpSpPr>
      <p:grpSpPr>
        <a:xfrm>
          <a:off x="0" y="0"/>
          <a:ext cx="0" cy="0"/>
          <a:chOff x="0" y="0"/>
          <a:chExt cx="0" cy="0"/>
        </a:xfrm>
      </p:grpSpPr>
      <p:pic>
        <p:nvPicPr>
          <p:cNvPr id="138" name="Google Shape;138;p36"/>
          <p:cNvPicPr preferRelativeResize="0"/>
          <p:nvPr/>
        </p:nvPicPr>
        <p:blipFill>
          <a:blip r:embed="rId2">
            <a:alphaModFix/>
          </a:blip>
          <a:stretch>
            <a:fillRect/>
          </a:stretch>
        </p:blipFill>
        <p:spPr>
          <a:xfrm>
            <a:off x="7811413" y="4692275"/>
            <a:ext cx="1150750" cy="267575"/>
          </a:xfrm>
          <a:prstGeom prst="rect">
            <a:avLst/>
          </a:prstGeom>
          <a:noFill/>
          <a:ln>
            <a:noFill/>
          </a:ln>
        </p:spPr>
      </p:pic>
    </p:spTree>
    <p:extLst>
      <p:ext uri="{BB962C8B-B14F-4D97-AF65-F5344CB8AC3E}">
        <p14:creationId xmlns:p14="http://schemas.microsoft.com/office/powerpoint/2010/main" val="25975715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2-B">
  <p:cSld name="02-B">
    <p:bg>
      <p:bgPr>
        <a:blipFill>
          <a:blip r:embed="rId2">
            <a:alphaModFix/>
          </a:blip>
          <a:stretch>
            <a:fillRect/>
          </a:stretch>
        </a:blipFill>
        <a:effectLst/>
      </p:bgPr>
    </p:bg>
    <p:spTree>
      <p:nvGrpSpPr>
        <p:cNvPr id="1" name="Shape 135"/>
        <p:cNvGrpSpPr/>
        <p:nvPr/>
      </p:nvGrpSpPr>
      <p:grpSpPr>
        <a:xfrm>
          <a:off x="0" y="0"/>
          <a:ext cx="0" cy="0"/>
          <a:chOff x="0" y="0"/>
          <a:chExt cx="0" cy="0"/>
        </a:xfrm>
      </p:grpSpPr>
      <p:pic>
        <p:nvPicPr>
          <p:cNvPr id="136" name="Google Shape;136;p35"/>
          <p:cNvPicPr preferRelativeResize="0"/>
          <p:nvPr/>
        </p:nvPicPr>
        <p:blipFill>
          <a:blip r:embed="rId3">
            <a:alphaModFix/>
          </a:blip>
          <a:stretch>
            <a:fillRect/>
          </a:stretch>
        </p:blipFill>
        <p:spPr>
          <a:xfrm>
            <a:off x="7874775" y="4720250"/>
            <a:ext cx="1024025" cy="211625"/>
          </a:xfrm>
          <a:prstGeom prst="rect">
            <a:avLst/>
          </a:prstGeom>
          <a:noFill/>
          <a:ln>
            <a:noFill/>
          </a:ln>
        </p:spPr>
      </p:pic>
    </p:spTree>
    <p:extLst>
      <p:ext uri="{BB962C8B-B14F-4D97-AF65-F5344CB8AC3E}">
        <p14:creationId xmlns:p14="http://schemas.microsoft.com/office/powerpoint/2010/main" val="42658237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 imagen">
  <p:cSld name="Con imagen">
    <p:bg>
      <p:bgPr>
        <a:blipFill>
          <a:blip r:embed="rId2">
            <a:alphaModFix/>
          </a:blip>
          <a:stretch>
            <a:fillRect/>
          </a:stretch>
        </a:blipFill>
        <a:effectLst/>
      </p:bgPr>
    </p:bg>
    <p:spTree>
      <p:nvGrpSpPr>
        <p:cNvPr id="1" name="Shape 141"/>
        <p:cNvGrpSpPr/>
        <p:nvPr/>
      </p:nvGrpSpPr>
      <p:grpSpPr>
        <a:xfrm>
          <a:off x="0" y="0"/>
          <a:ext cx="0" cy="0"/>
          <a:chOff x="0" y="0"/>
          <a:chExt cx="0" cy="0"/>
        </a:xfrm>
      </p:grpSpPr>
      <p:sp>
        <p:nvSpPr>
          <p:cNvPr id="142" name="Google Shape;142;p38"/>
          <p:cNvSpPr/>
          <p:nvPr/>
        </p:nvSpPr>
        <p:spPr>
          <a:xfrm>
            <a:off x="6592475" y="0"/>
            <a:ext cx="2551500" cy="5143500"/>
          </a:xfrm>
          <a:prstGeom prst="rect">
            <a:avLst/>
          </a:prstGeom>
          <a:solidFill>
            <a:srgbClr val="EAF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 name="Google Shape;143;p38"/>
          <p:cNvPicPr preferRelativeResize="0"/>
          <p:nvPr/>
        </p:nvPicPr>
        <p:blipFill>
          <a:blip r:embed="rId3">
            <a:alphaModFix/>
          </a:blip>
          <a:stretch>
            <a:fillRect/>
          </a:stretch>
        </p:blipFill>
        <p:spPr>
          <a:xfrm>
            <a:off x="7811413" y="4692275"/>
            <a:ext cx="1150750" cy="267575"/>
          </a:xfrm>
          <a:prstGeom prst="rect">
            <a:avLst/>
          </a:prstGeom>
          <a:noFill/>
          <a:ln>
            <a:noFill/>
          </a:ln>
        </p:spPr>
      </p:pic>
    </p:spTree>
    <p:extLst>
      <p:ext uri="{BB962C8B-B14F-4D97-AF65-F5344CB8AC3E}">
        <p14:creationId xmlns:p14="http://schemas.microsoft.com/office/powerpoint/2010/main" val="17337930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adro">
  <p:cSld name="Cuadro">
    <p:bg>
      <p:bgPr>
        <a:blipFill>
          <a:blip r:embed="rId2">
            <a:alphaModFix/>
          </a:blip>
          <a:stretch>
            <a:fillRect/>
          </a:stretch>
        </a:blipFill>
        <a:effectLst/>
      </p:bgPr>
    </p:bg>
    <p:spTree>
      <p:nvGrpSpPr>
        <p:cNvPr id="1" name="Shape 161"/>
        <p:cNvGrpSpPr/>
        <p:nvPr/>
      </p:nvGrpSpPr>
      <p:grpSpPr>
        <a:xfrm>
          <a:off x="0" y="0"/>
          <a:ext cx="0" cy="0"/>
          <a:chOff x="0" y="0"/>
          <a:chExt cx="0" cy="0"/>
        </a:xfrm>
      </p:grpSpPr>
      <p:pic>
        <p:nvPicPr>
          <p:cNvPr id="162" name="Google Shape;162;p46"/>
          <p:cNvPicPr preferRelativeResize="0"/>
          <p:nvPr/>
        </p:nvPicPr>
        <p:blipFill>
          <a:blip r:embed="rId3">
            <a:alphaModFix/>
          </a:blip>
          <a:stretch>
            <a:fillRect/>
          </a:stretch>
        </p:blipFill>
        <p:spPr>
          <a:xfrm>
            <a:off x="7811413" y="4692275"/>
            <a:ext cx="1150750" cy="267575"/>
          </a:xfrm>
          <a:prstGeom prst="rect">
            <a:avLst/>
          </a:prstGeom>
          <a:noFill/>
          <a:ln>
            <a:noFill/>
          </a:ln>
        </p:spPr>
      </p:pic>
    </p:spTree>
    <p:extLst>
      <p:ext uri="{BB962C8B-B14F-4D97-AF65-F5344CB8AC3E}">
        <p14:creationId xmlns:p14="http://schemas.microsoft.com/office/powerpoint/2010/main" val="37159245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En blanco">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9A2C92A-2956-4309-82E7-E518A62132BD}" type="datetimeFigureOut">
              <a:rPr lang="es-PE" smtClean="0"/>
              <a:t>2/06/2022</a:t>
            </a:fld>
            <a:endParaRPr lang="es-PE"/>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s-PE"/>
          </a:p>
        </p:txBody>
      </p:sp>
      <p:sp>
        <p:nvSpPr>
          <p:cNvPr id="9" name="Slide Number Placeholder 8"/>
          <p:cNvSpPr>
            <a:spLocks noGrp="1"/>
          </p:cNvSpPr>
          <p:nvPr>
            <p:ph type="sldNum" sz="quarter" idx="12"/>
          </p:nvPr>
        </p:nvSpPr>
        <p:spPr>
          <a:xfrm>
            <a:off x="7425344" y="4844839"/>
            <a:ext cx="984019" cy="273844"/>
          </a:xfrm>
          <a:prstGeom prst="rect">
            <a:avLst/>
          </a:prstGeom>
        </p:spPr>
        <p:txBody>
          <a:bodyPr/>
          <a:lstStyle/>
          <a:p>
            <a:fld id="{17B18638-B53E-4F94-B3E7-A0E48A10A5E4}" type="slidenum">
              <a:rPr lang="es-PE" smtClean="0"/>
              <a:t>‹Nº›</a:t>
            </a:fld>
            <a:endParaRPr lang="es-PE"/>
          </a:p>
        </p:txBody>
      </p:sp>
    </p:spTree>
    <p:extLst>
      <p:ext uri="{BB962C8B-B14F-4D97-AF65-F5344CB8AC3E}">
        <p14:creationId xmlns:p14="http://schemas.microsoft.com/office/powerpoint/2010/main" val="14102883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178" lvl="0" indent="-342884">
              <a:spcBef>
                <a:spcPts val="0"/>
              </a:spcBef>
              <a:spcAft>
                <a:spcPts val="0"/>
              </a:spcAft>
              <a:buSzPts val="1800"/>
              <a:buChar char="●"/>
              <a:defRPr/>
            </a:lvl1pPr>
            <a:lvl2pPr marL="914355" lvl="1" indent="-317484">
              <a:spcBef>
                <a:spcPts val="1600"/>
              </a:spcBef>
              <a:spcAft>
                <a:spcPts val="0"/>
              </a:spcAft>
              <a:buSzPts val="1400"/>
              <a:buChar char="○"/>
              <a:defRPr/>
            </a:lvl2pPr>
            <a:lvl3pPr marL="1371532" lvl="2" indent="-317484">
              <a:spcBef>
                <a:spcPts val="1600"/>
              </a:spcBef>
              <a:spcAft>
                <a:spcPts val="0"/>
              </a:spcAft>
              <a:buSzPts val="1400"/>
              <a:buChar char="■"/>
              <a:defRPr/>
            </a:lvl3pPr>
            <a:lvl4pPr marL="1828709" lvl="3" indent="-317484">
              <a:spcBef>
                <a:spcPts val="1600"/>
              </a:spcBef>
              <a:spcAft>
                <a:spcPts val="0"/>
              </a:spcAft>
              <a:buSzPts val="1400"/>
              <a:buChar char="●"/>
              <a:defRPr/>
            </a:lvl4pPr>
            <a:lvl5pPr marL="2285886" lvl="4" indent="-317484">
              <a:spcBef>
                <a:spcPts val="1600"/>
              </a:spcBef>
              <a:spcAft>
                <a:spcPts val="0"/>
              </a:spcAft>
              <a:buSzPts val="1400"/>
              <a:buChar char="○"/>
              <a:defRPr/>
            </a:lvl5pPr>
            <a:lvl6pPr marL="2743064" lvl="5" indent="-317484">
              <a:spcBef>
                <a:spcPts val="1600"/>
              </a:spcBef>
              <a:spcAft>
                <a:spcPts val="0"/>
              </a:spcAft>
              <a:buSzPts val="1400"/>
              <a:buChar char="■"/>
              <a:defRPr/>
            </a:lvl6pPr>
            <a:lvl7pPr marL="3200240" lvl="6" indent="-317484">
              <a:spcBef>
                <a:spcPts val="1600"/>
              </a:spcBef>
              <a:spcAft>
                <a:spcPts val="0"/>
              </a:spcAft>
              <a:buSzPts val="1400"/>
              <a:buChar char="●"/>
              <a:defRPr/>
            </a:lvl7pPr>
            <a:lvl8pPr marL="3657418" lvl="7" indent="-317484">
              <a:spcBef>
                <a:spcPts val="1600"/>
              </a:spcBef>
              <a:spcAft>
                <a:spcPts val="0"/>
              </a:spcAft>
              <a:buSzPts val="1400"/>
              <a:buChar char="○"/>
              <a:defRPr/>
            </a:lvl8pPr>
            <a:lvl9pPr marL="4114595" lvl="8" indent="-317484">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‹Nº›</a:t>
            </a:fld>
            <a:endParaRPr lang="en-GB"/>
          </a:p>
        </p:txBody>
      </p:sp>
    </p:spTree>
    <p:extLst>
      <p:ext uri="{BB962C8B-B14F-4D97-AF65-F5344CB8AC3E}">
        <p14:creationId xmlns:p14="http://schemas.microsoft.com/office/powerpoint/2010/main" val="934498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pic>
        <p:nvPicPr>
          <p:cNvPr id="26" name="Google Shape;26;p6" descr="Texto+Imagen 2.png"/>
          <p:cNvPicPr preferRelativeResize="0"/>
          <p:nvPr/>
        </p:nvPicPr>
        <p:blipFill>
          <a:blip r:embed="rId2">
            <a:alphaModFix/>
          </a:blip>
          <a:stretch>
            <a:fillRect/>
          </a:stretch>
        </p:blipFill>
        <p:spPr>
          <a:xfrm>
            <a:off x="0" y="0"/>
            <a:ext cx="9144005" cy="5143500"/>
          </a:xfrm>
          <a:prstGeom prst="rect">
            <a:avLst/>
          </a:prstGeom>
          <a:noFill/>
          <a:ln>
            <a:noFill/>
          </a:ln>
        </p:spPr>
      </p:pic>
      <p:sp>
        <p:nvSpPr>
          <p:cNvPr id="27" name="Google Shape;27;p6"/>
          <p:cNvSpPr txBox="1">
            <a:spLocks noGrp="1"/>
          </p:cNvSpPr>
          <p:nvPr>
            <p:ph type="title"/>
          </p:nvPr>
        </p:nvSpPr>
        <p:spPr>
          <a:xfrm>
            <a:off x="311700" y="1548750"/>
            <a:ext cx="3716700" cy="2573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1800"/>
              <a:buFont typeface="Poppins SemiBold"/>
              <a:buNone/>
              <a:defRPr sz="1800">
                <a:solidFill>
                  <a:srgbClr val="FFFFFF"/>
                </a:solidFill>
                <a:latin typeface="Poppins SemiBold"/>
                <a:ea typeface="Poppins SemiBold"/>
                <a:cs typeface="Poppins SemiBold"/>
                <a:sym typeface="Poppins SemiBold"/>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 Imagenes + Codigo">
  <p:cSld name="ONE_COLUMN_TEXT_1_1">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Google Shape;3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4"/>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1" name="Google Shape;51;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iseño personalizado 1">
  <p:cSld name="CUSTOM">
    <p:spTree>
      <p:nvGrpSpPr>
        <p:cNvPr id="1" name="Shape 54"/>
        <p:cNvGrpSpPr/>
        <p:nvPr/>
      </p:nvGrpSpPr>
      <p:grpSpPr>
        <a:xfrm>
          <a:off x="0" y="0"/>
          <a:ext cx="0" cy="0"/>
          <a:chOff x="0" y="0"/>
          <a:chExt cx="0" cy="0"/>
        </a:xfrm>
      </p:grpSpPr>
      <p:sp>
        <p:nvSpPr>
          <p:cNvPr id="55" name="Google Shape;5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4B6ADFD-124A-4DD2-AEC2-363F84DBAB62}" type="datetimeFigureOut">
              <a:rPr lang="es-PE" smtClean="0"/>
              <a:t>2/06/2022</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AFE149D1-B107-43FB-AF62-0EC23BBC3C67}" type="slidenum">
              <a:rPr lang="es-PE" smtClean="0"/>
              <a:t>‹Nº›</a:t>
            </a:fld>
            <a:endParaRPr lang="es-PE"/>
          </a:p>
        </p:txBody>
      </p:sp>
    </p:spTree>
    <p:extLst>
      <p:ext uri="{BB962C8B-B14F-4D97-AF65-F5344CB8AC3E}">
        <p14:creationId xmlns:p14="http://schemas.microsoft.com/office/powerpoint/2010/main" val="696834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72024" y="83708"/>
            <a:ext cx="8399951" cy="81788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extLst>
      <p:ext uri="{BB962C8B-B14F-4D97-AF65-F5344CB8AC3E}">
        <p14:creationId xmlns:p14="http://schemas.microsoft.com/office/powerpoint/2010/main" val="3545464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extLst>
      <p:ext uri="{BB962C8B-B14F-4D97-AF65-F5344CB8AC3E}">
        <p14:creationId xmlns:p14="http://schemas.microsoft.com/office/powerpoint/2010/main" val="2960233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 imagen 3">
  <p:cSld name="Con imagen 3">
    <p:bg>
      <p:bgPr>
        <a:blipFill>
          <a:blip r:embed="rId2">
            <a:alphaModFix/>
          </a:blip>
          <a:stretch>
            <a:fillRect/>
          </a:stretch>
        </a:blipFill>
        <a:effectLst/>
      </p:bgPr>
    </p:bg>
    <p:spTree>
      <p:nvGrpSpPr>
        <p:cNvPr id="1" name="Shape 158"/>
        <p:cNvGrpSpPr/>
        <p:nvPr/>
      </p:nvGrpSpPr>
      <p:grpSpPr>
        <a:xfrm>
          <a:off x="0" y="0"/>
          <a:ext cx="0" cy="0"/>
          <a:chOff x="0" y="0"/>
          <a:chExt cx="0" cy="0"/>
        </a:xfrm>
      </p:grpSpPr>
      <p:sp>
        <p:nvSpPr>
          <p:cNvPr id="159" name="Google Shape;159;p45"/>
          <p:cNvSpPr/>
          <p:nvPr/>
        </p:nvSpPr>
        <p:spPr>
          <a:xfrm>
            <a:off x="6592475" y="0"/>
            <a:ext cx="2551500" cy="5143500"/>
          </a:xfrm>
          <a:prstGeom prst="rect">
            <a:avLst/>
          </a:prstGeom>
          <a:solidFill>
            <a:srgbClr val="EAF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0" name="Google Shape;160;p45"/>
          <p:cNvPicPr preferRelativeResize="0"/>
          <p:nvPr/>
        </p:nvPicPr>
        <p:blipFill>
          <a:blip r:embed="rId3">
            <a:alphaModFix/>
          </a:blip>
          <a:stretch>
            <a:fillRect/>
          </a:stretch>
        </p:blipFill>
        <p:spPr>
          <a:xfrm>
            <a:off x="7811413" y="4692275"/>
            <a:ext cx="1150750" cy="267575"/>
          </a:xfrm>
          <a:prstGeom prst="rect">
            <a:avLst/>
          </a:prstGeom>
          <a:noFill/>
          <a:ln>
            <a:noFill/>
          </a:ln>
        </p:spPr>
      </p:pic>
    </p:spTree>
    <p:extLst>
      <p:ext uri="{BB962C8B-B14F-4D97-AF65-F5344CB8AC3E}">
        <p14:creationId xmlns:p14="http://schemas.microsoft.com/office/powerpoint/2010/main" val="1750937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6" r:id="rId3"/>
    <p:sldLayoutId id="2147483660" r:id="rId4"/>
    <p:sldLayoutId id="2147483662" r:id="rId5"/>
    <p:sldLayoutId id="2147483664" r:id="rId6"/>
    <p:sldLayoutId id="2147483665" r:id="rId7"/>
    <p:sldLayoutId id="2147483667"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azure.microsoft.com/es-es/features/azure-portal/"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7"/>
          <p:cNvSpPr txBox="1">
            <a:spLocks noGrp="1"/>
          </p:cNvSpPr>
          <p:nvPr>
            <p:ph type="ctrTitle"/>
          </p:nvPr>
        </p:nvSpPr>
        <p:spPr>
          <a:xfrm>
            <a:off x="1018525" y="2055479"/>
            <a:ext cx="6096000" cy="86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Servicios de Redes en Azure</a:t>
            </a:r>
            <a:endParaRPr lang="en-US" dirty="0"/>
          </a:p>
        </p:txBody>
      </p:sp>
      <p:sp>
        <p:nvSpPr>
          <p:cNvPr id="61" name="Google Shape;61;p17"/>
          <p:cNvSpPr txBox="1">
            <a:spLocks noGrp="1"/>
          </p:cNvSpPr>
          <p:nvPr>
            <p:ph type="ctrTitle" idx="2"/>
          </p:nvPr>
        </p:nvSpPr>
        <p:spPr>
          <a:xfrm>
            <a:off x="1018525" y="2655271"/>
            <a:ext cx="6907800" cy="33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BootCamp Cloud</a:t>
            </a:r>
            <a:endParaRPr dirty="0"/>
          </a:p>
        </p:txBody>
      </p:sp>
      <p:sp>
        <p:nvSpPr>
          <p:cNvPr id="62" name="Google Shape;62;p17"/>
          <p:cNvSpPr txBox="1">
            <a:spLocks noGrp="1"/>
          </p:cNvSpPr>
          <p:nvPr>
            <p:ph type="ctrTitle" idx="3"/>
          </p:nvPr>
        </p:nvSpPr>
        <p:spPr>
          <a:xfrm>
            <a:off x="1087105" y="3209692"/>
            <a:ext cx="2327018" cy="33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100" dirty="0"/>
              <a:t>Mg. Ing. Layla Scheli</a:t>
            </a:r>
            <a:endParaRPr sz="1100" dirty="0"/>
          </a:p>
        </p:txBody>
      </p:sp>
      <p:pic>
        <p:nvPicPr>
          <p:cNvPr id="5122" name="Picture 2" descr="Desbloquea el potencial de la nube para tu carrera">
            <a:extLst>
              <a:ext uri="{FF2B5EF4-FFF2-40B4-BE49-F238E27FC236}">
                <a16:creationId xmlns:a16="http://schemas.microsoft.com/office/drawing/2014/main" id="{81862484-5305-6C29-BB0D-048B092C05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91100" y="1"/>
            <a:ext cx="4152900" cy="194667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p:nvPr/>
        </p:nvSpPr>
        <p:spPr>
          <a:xfrm>
            <a:off x="814997" y="395832"/>
            <a:ext cx="8123052" cy="4747668"/>
          </a:xfrm>
          <a:prstGeom prst="rect">
            <a:avLst/>
          </a:prstGeom>
          <a:noFill/>
          <a:ln>
            <a:noFill/>
          </a:ln>
        </p:spPr>
        <p:txBody>
          <a:bodyPr spcFirstLastPara="1" wrap="square" lIns="91411" tIns="91411" rIns="91411" bIns="91411" anchor="t" anchorCtr="0">
            <a:noAutofit/>
          </a:bodyPr>
          <a:lstStyle/>
          <a:p>
            <a:pPr algn="just" defTabSz="914195">
              <a:lnSpc>
                <a:spcPct val="150000"/>
              </a:lnSpc>
            </a:pPr>
            <a:endParaRPr lang="es-AR" sz="1800" dirty="0">
              <a:solidFill>
                <a:srgbClr val="28262B"/>
              </a:solidFill>
              <a:latin typeface="Arial" panose="020B0604020202020204" pitchFamily="34" charset="0"/>
              <a:cs typeface="Arial" panose="020B0604020202020204" pitchFamily="34" charset="0"/>
              <a:sym typeface="Roboto"/>
            </a:endParaRPr>
          </a:p>
          <a:p>
            <a:pPr algn="just" defTabSz="914195">
              <a:lnSpc>
                <a:spcPct val="150000"/>
              </a:lnSpc>
            </a:pPr>
            <a:r>
              <a:rPr lang="es-AR" sz="1500" i="1" spc="-38" dirty="0">
                <a:solidFill>
                  <a:schemeClr val="accent2"/>
                </a:solidFill>
                <a:latin typeface="Roboto" panose="02000000000000000000" pitchFamily="2" charset="0"/>
                <a:ea typeface="Roboto" panose="02000000000000000000" pitchFamily="2" charset="0"/>
                <a:sym typeface="Roboto"/>
              </a:rPr>
              <a:t>Laboratorio – Virtual Networks</a:t>
            </a:r>
          </a:p>
        </p:txBody>
      </p:sp>
      <p:pic>
        <p:nvPicPr>
          <p:cNvPr id="1028" name="Picture 4" descr="Presentamos Premium DUO - Acceso para ti y un beneficiario">
            <a:extLst>
              <a:ext uri="{FF2B5EF4-FFF2-40B4-BE49-F238E27FC236}">
                <a16:creationId xmlns:a16="http://schemas.microsoft.com/office/drawing/2014/main" id="{CDC4CE8C-479F-A8FB-7AD7-B2E15A814E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6920" y="1263195"/>
            <a:ext cx="4053523" cy="30129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25208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Google Shape;119;p24" descr="DYA0M8.jpg"/>
          <p:cNvPicPr preferRelativeResize="0"/>
          <p:nvPr/>
        </p:nvPicPr>
        <p:blipFill rotWithShape="1">
          <a:blip r:embed="rId3">
            <a:alphaModFix/>
          </a:blip>
          <a:srcRect b="13591"/>
          <a:stretch/>
        </p:blipFill>
        <p:spPr>
          <a:xfrm>
            <a:off x="-45075" y="0"/>
            <a:ext cx="9189078" cy="5299501"/>
          </a:xfrm>
          <a:prstGeom prst="rect">
            <a:avLst/>
          </a:prstGeom>
          <a:noFill/>
          <a:ln>
            <a:noFill/>
          </a:ln>
        </p:spPr>
      </p:pic>
      <p:pic>
        <p:nvPicPr>
          <p:cNvPr id="120" name="Google Shape;120;p24" descr="Texto+Imagen 2.png"/>
          <p:cNvPicPr preferRelativeResize="0"/>
          <p:nvPr/>
        </p:nvPicPr>
        <p:blipFill>
          <a:blip r:embed="rId4">
            <a:alphaModFix/>
          </a:blip>
          <a:stretch>
            <a:fillRect/>
          </a:stretch>
        </p:blipFill>
        <p:spPr>
          <a:xfrm>
            <a:off x="-45075" y="0"/>
            <a:ext cx="9189077" cy="5168856"/>
          </a:xfrm>
          <a:prstGeom prst="rect">
            <a:avLst/>
          </a:prstGeom>
          <a:noFill/>
          <a:ln>
            <a:noFill/>
          </a:ln>
        </p:spPr>
      </p:pic>
      <p:sp>
        <p:nvSpPr>
          <p:cNvPr id="121" name="Google Shape;121;p24"/>
          <p:cNvSpPr txBox="1">
            <a:spLocks noGrp="1"/>
          </p:cNvSpPr>
          <p:nvPr>
            <p:ph type="title"/>
          </p:nvPr>
        </p:nvSpPr>
        <p:spPr>
          <a:xfrm>
            <a:off x="275414" y="467435"/>
            <a:ext cx="3716700" cy="257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sz="2400" dirty="0"/>
              <a:t>Muchas Gracias</a:t>
            </a:r>
            <a:endParaRPr lang="en-US" sz="2400" dirty="0"/>
          </a:p>
        </p:txBody>
      </p:sp>
      <p:pic>
        <p:nvPicPr>
          <p:cNvPr id="6" name="Imagen 5" descr="Código QR&#10;&#10;Descripción generada automáticamente">
            <a:extLst>
              <a:ext uri="{FF2B5EF4-FFF2-40B4-BE49-F238E27FC236}">
                <a16:creationId xmlns:a16="http://schemas.microsoft.com/office/drawing/2014/main" id="{674F4DED-E698-4A9D-9471-169110368B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49463" y="315609"/>
            <a:ext cx="4288305" cy="4668281"/>
          </a:xfrm>
          <a:prstGeom prst="rect">
            <a:avLst/>
          </a:prstGeom>
        </p:spPr>
      </p:pic>
      <p:sp>
        <p:nvSpPr>
          <p:cNvPr id="10" name="CuadroTexto 9">
            <a:extLst>
              <a:ext uri="{FF2B5EF4-FFF2-40B4-BE49-F238E27FC236}">
                <a16:creationId xmlns:a16="http://schemas.microsoft.com/office/drawing/2014/main" id="{B537CFAD-8181-49E3-85C9-820548DD1CE4}"/>
              </a:ext>
            </a:extLst>
          </p:cNvPr>
          <p:cNvSpPr txBox="1"/>
          <p:nvPr/>
        </p:nvSpPr>
        <p:spPr>
          <a:xfrm>
            <a:off x="275413" y="2052284"/>
            <a:ext cx="4593770" cy="369332"/>
          </a:xfrm>
          <a:prstGeom prst="rect">
            <a:avLst/>
          </a:prstGeom>
          <a:noFill/>
        </p:spPr>
        <p:txBody>
          <a:bodyPr wrap="square">
            <a:spAutoFit/>
          </a:bodyPr>
          <a:lstStyle/>
          <a:p>
            <a:pPr>
              <a:buClr>
                <a:srgbClr val="FFFFFF"/>
              </a:buClr>
              <a:buSzPts val="1800"/>
            </a:pPr>
            <a:r>
              <a:rPr lang="fr-FR" sz="1800" dirty="0">
                <a:solidFill>
                  <a:srgbClr val="FFFFFF"/>
                </a:solidFill>
                <a:latin typeface="Poppins SemiBold"/>
                <a:cs typeface="Poppins SemiBold"/>
                <a:sym typeface="Poppins SemiBold"/>
              </a:rPr>
              <a:t>Email: layla.scheli@gmail.com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p:nvPr/>
        </p:nvSpPr>
        <p:spPr>
          <a:xfrm>
            <a:off x="609599" y="641058"/>
            <a:ext cx="7780091" cy="1530642"/>
          </a:xfrm>
          <a:prstGeom prst="rect">
            <a:avLst/>
          </a:prstGeom>
          <a:noFill/>
          <a:ln>
            <a:noFill/>
          </a:ln>
        </p:spPr>
        <p:txBody>
          <a:bodyPr spcFirstLastPara="1" wrap="square" lIns="91411" tIns="91411" rIns="91411" bIns="91411" anchor="t" anchorCtr="0">
            <a:noAutofit/>
          </a:bodyPr>
          <a:lstStyle/>
          <a:p>
            <a:pPr algn="just" defTabSz="914195">
              <a:lnSpc>
                <a:spcPct val="150000"/>
              </a:lnSpc>
            </a:pPr>
            <a:r>
              <a:rPr lang="es-AR" dirty="0">
                <a:ln>
                  <a:solidFill>
                    <a:schemeClr val="bg1"/>
                  </a:solidFill>
                </a:ln>
                <a:solidFill>
                  <a:schemeClr val="dk1"/>
                </a:solidFill>
                <a:latin typeface="Poppins SemiBold"/>
                <a:cs typeface="Poppins SemiBold"/>
              </a:rPr>
              <a:t>Una máquina virtual es uno de los diversos tipos de recursos de proceso escalable que ofrece Azure. Resulta importante mencionar, que una máquina virtual es una forma de computación en la nube muy utilizada, ya sea en centros de datos privados o en la nube pública.</a:t>
            </a:r>
          </a:p>
          <a:p>
            <a:pPr algn="just" defTabSz="914195">
              <a:lnSpc>
                <a:spcPct val="150000"/>
              </a:lnSpc>
            </a:pPr>
            <a:endParaRPr lang="es-AR" dirty="0">
              <a:ln>
                <a:solidFill>
                  <a:schemeClr val="bg1"/>
                </a:solidFill>
              </a:ln>
              <a:solidFill>
                <a:schemeClr val="dk1"/>
              </a:solidFill>
              <a:latin typeface="Poppins SemiBold"/>
              <a:cs typeface="Poppins SemiBold"/>
              <a:sym typeface="Roboto"/>
            </a:endParaRPr>
          </a:p>
          <a:p>
            <a:pPr algn="just" defTabSz="914195">
              <a:lnSpc>
                <a:spcPct val="150000"/>
              </a:lnSpc>
            </a:pPr>
            <a:r>
              <a:rPr lang="es-AR" dirty="0">
                <a:ln>
                  <a:solidFill>
                    <a:schemeClr val="bg1"/>
                  </a:solidFill>
                </a:ln>
                <a:solidFill>
                  <a:schemeClr val="dk1"/>
                </a:solidFill>
                <a:latin typeface="Poppins SemiBold"/>
                <a:cs typeface="Poppins SemiBold"/>
                <a:sym typeface="Roboto"/>
              </a:rPr>
              <a:t>Por otro lado, es relevante aclarar que en una máquina virtual, tenemos completo control sobre la configuración del sistema operativo y todo lo que pueda instalar en ella. Finalmente, en Microsoft Azure existen diversas opciones disponibles de tamaño y calidad, como así también servicios adicionales para supervisar proteger y administrar las actualizaciones y revisiones del sistema operativo.</a:t>
            </a:r>
          </a:p>
          <a:p>
            <a:pPr algn="just" defTabSz="914195">
              <a:lnSpc>
                <a:spcPct val="150000"/>
              </a:lnSpc>
            </a:pPr>
            <a:endParaRPr lang="es-AR" dirty="0">
              <a:solidFill>
                <a:srgbClr val="242852"/>
              </a:solidFill>
              <a:latin typeface="Roboto"/>
              <a:ea typeface="Roboto"/>
              <a:cs typeface="Roboto"/>
              <a:sym typeface="Roboto"/>
            </a:endParaRPr>
          </a:p>
          <a:p>
            <a:pPr marL="285686" indent="-285686" algn="just" defTabSz="914195">
              <a:lnSpc>
                <a:spcPct val="150000"/>
              </a:lnSpc>
              <a:buFont typeface="Arial" panose="020B0604020202020204" pitchFamily="34" charset="0"/>
              <a:buChar char="•"/>
            </a:pPr>
            <a:endParaRPr dirty="0">
              <a:solidFill>
                <a:srgbClr val="242852"/>
              </a:solidFill>
              <a:latin typeface="Roboto"/>
              <a:ea typeface="Roboto"/>
              <a:cs typeface="Roboto"/>
              <a:sym typeface="Roboto"/>
            </a:endParaRPr>
          </a:p>
          <a:p>
            <a:pPr algn="just" defTabSz="914195">
              <a:lnSpc>
                <a:spcPct val="150000"/>
              </a:lnSpc>
            </a:pPr>
            <a:endParaRPr dirty="0">
              <a:solidFill>
                <a:srgbClr val="242852"/>
              </a:solidFill>
              <a:latin typeface="Roboto"/>
              <a:ea typeface="Roboto"/>
              <a:cs typeface="Roboto"/>
              <a:sym typeface="Roboto"/>
            </a:endParaRPr>
          </a:p>
          <a:p>
            <a:pPr algn="just" defTabSz="914195">
              <a:lnSpc>
                <a:spcPct val="150000"/>
              </a:lnSpc>
            </a:pPr>
            <a:endParaRPr dirty="0">
              <a:solidFill>
                <a:srgbClr val="242852"/>
              </a:solidFill>
              <a:latin typeface="Roboto"/>
              <a:ea typeface="Roboto"/>
              <a:cs typeface="Roboto"/>
              <a:sym typeface="Roboto"/>
            </a:endParaRPr>
          </a:p>
          <a:p>
            <a:pPr algn="just" defTabSz="914195">
              <a:lnSpc>
                <a:spcPct val="150000"/>
              </a:lnSpc>
            </a:pPr>
            <a:endParaRPr dirty="0">
              <a:solidFill>
                <a:srgbClr val="242852"/>
              </a:solidFill>
              <a:latin typeface="Roboto"/>
              <a:ea typeface="Roboto"/>
              <a:cs typeface="Roboto"/>
              <a:sym typeface="Roboto"/>
            </a:endParaRPr>
          </a:p>
        </p:txBody>
      </p:sp>
    </p:spTree>
    <p:extLst>
      <p:ext uri="{BB962C8B-B14F-4D97-AF65-F5344CB8AC3E}">
        <p14:creationId xmlns:p14="http://schemas.microsoft.com/office/powerpoint/2010/main" val="25570510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p:nvPr/>
        </p:nvSpPr>
        <p:spPr>
          <a:xfrm>
            <a:off x="658204" y="744425"/>
            <a:ext cx="7902678" cy="1680300"/>
          </a:xfrm>
          <a:prstGeom prst="rect">
            <a:avLst/>
          </a:prstGeom>
          <a:noFill/>
          <a:ln>
            <a:noFill/>
          </a:ln>
        </p:spPr>
        <p:txBody>
          <a:bodyPr spcFirstLastPara="1" wrap="square" lIns="91411" tIns="91411" rIns="91411" bIns="91411" anchor="t" anchorCtr="0">
            <a:noAutofit/>
          </a:bodyPr>
          <a:lstStyle/>
          <a:p>
            <a:pPr algn="just" defTabSz="914195">
              <a:lnSpc>
                <a:spcPct val="150000"/>
              </a:lnSpc>
            </a:pPr>
            <a:r>
              <a:rPr lang="es-AR" sz="2100" b="1" spc="-38" dirty="0">
                <a:solidFill>
                  <a:schemeClr val="accent2">
                    <a:lumMod val="50000"/>
                  </a:schemeClr>
                </a:solidFill>
                <a:latin typeface="+mj-lt"/>
                <a:ea typeface="+mj-ea"/>
                <a:cs typeface="+mj-cs"/>
              </a:rPr>
              <a:t>Componentes de una Máquina Virtual</a:t>
            </a:r>
          </a:p>
          <a:p>
            <a:pPr algn="just" defTabSz="914195">
              <a:lnSpc>
                <a:spcPct val="150000"/>
              </a:lnSpc>
            </a:pPr>
            <a:r>
              <a:rPr lang="es-AR" sz="1200" dirty="0">
                <a:ln>
                  <a:solidFill>
                    <a:schemeClr val="bg1"/>
                  </a:solidFill>
                </a:ln>
                <a:solidFill>
                  <a:schemeClr val="dk1"/>
                </a:solidFill>
                <a:latin typeface="Poppins SemiBold"/>
                <a:cs typeface="Poppins SemiBold"/>
              </a:rPr>
              <a:t>Una máquina virtual en Azure tiene diversos componentes:</a:t>
            </a:r>
          </a:p>
          <a:p>
            <a:pPr marL="228548" indent="-228548" algn="just" defTabSz="914195">
              <a:lnSpc>
                <a:spcPct val="150000"/>
              </a:lnSpc>
              <a:buFont typeface="Arial"/>
              <a:buChar char="•"/>
            </a:pPr>
            <a:r>
              <a:rPr lang="es-AR" sz="1200" u="sng" dirty="0">
                <a:ln>
                  <a:solidFill>
                    <a:schemeClr val="bg1"/>
                  </a:solidFill>
                </a:ln>
                <a:solidFill>
                  <a:schemeClr val="dk1"/>
                </a:solidFill>
                <a:latin typeface="Poppins SemiBold"/>
                <a:cs typeface="Poppins SemiBold"/>
              </a:rPr>
              <a:t>Disco virtual</a:t>
            </a:r>
            <a:r>
              <a:rPr lang="es-AR" sz="1200" dirty="0">
                <a:ln>
                  <a:solidFill>
                    <a:schemeClr val="bg1"/>
                  </a:solidFill>
                </a:ln>
                <a:solidFill>
                  <a:schemeClr val="dk1"/>
                </a:solidFill>
                <a:latin typeface="Poppins SemiBold"/>
                <a:cs typeface="Poppins SemiBold"/>
              </a:rPr>
              <a:t>: El disco es el que tendrá, por ejemplo, el sistema operativo instalado. Gracias al disco virtual puedo iniciar el equipo y guardar información de forma persistente. </a:t>
            </a:r>
          </a:p>
          <a:p>
            <a:pPr marL="228548" indent="-228548" algn="just" defTabSz="914195">
              <a:lnSpc>
                <a:spcPct val="150000"/>
              </a:lnSpc>
              <a:buFont typeface="Arial"/>
              <a:buChar char="•"/>
            </a:pPr>
            <a:r>
              <a:rPr lang="es-AR" sz="1200" b="1" dirty="0">
                <a:ln>
                  <a:solidFill>
                    <a:schemeClr val="bg1"/>
                  </a:solidFill>
                </a:ln>
                <a:solidFill>
                  <a:schemeClr val="dk1"/>
                </a:solidFill>
                <a:latin typeface="Poppins SemiBold"/>
                <a:cs typeface="Poppins SemiBold"/>
              </a:rPr>
              <a:t>Placa de red virtual</a:t>
            </a:r>
            <a:r>
              <a:rPr lang="es-AR" sz="1200" dirty="0">
                <a:ln>
                  <a:solidFill>
                    <a:schemeClr val="bg1"/>
                  </a:solidFill>
                </a:ln>
                <a:solidFill>
                  <a:schemeClr val="dk1"/>
                </a:solidFill>
                <a:latin typeface="Poppins SemiBold"/>
                <a:cs typeface="Poppins SemiBold"/>
              </a:rPr>
              <a:t>: Al igual que en un equipo físico, es la que nos facilitará la conexión con una o más redes.</a:t>
            </a:r>
          </a:p>
          <a:p>
            <a:pPr marL="228548" indent="-228548" algn="just" defTabSz="914195">
              <a:lnSpc>
                <a:spcPct val="150000"/>
              </a:lnSpc>
              <a:buFont typeface="Arial"/>
              <a:buChar char="•"/>
            </a:pPr>
            <a:r>
              <a:rPr lang="es-AR" sz="1200" b="1" dirty="0">
                <a:ln>
                  <a:solidFill>
                    <a:schemeClr val="bg1"/>
                  </a:solidFill>
                </a:ln>
                <a:solidFill>
                  <a:schemeClr val="dk1"/>
                </a:solidFill>
                <a:latin typeface="Poppins SemiBold"/>
                <a:cs typeface="Poppins SemiBold"/>
              </a:rPr>
              <a:t>Direcciones IP: </a:t>
            </a:r>
            <a:r>
              <a:rPr lang="es-AR" sz="1200" dirty="0">
                <a:ln>
                  <a:solidFill>
                    <a:schemeClr val="bg1"/>
                  </a:solidFill>
                </a:ln>
                <a:solidFill>
                  <a:schemeClr val="dk1"/>
                </a:solidFill>
                <a:latin typeface="Poppins SemiBold"/>
                <a:cs typeface="Poppins SemiBold"/>
              </a:rPr>
              <a:t>A través de esta dirección </a:t>
            </a:r>
            <a:r>
              <a:rPr lang="es-AR" sz="1200" dirty="0" err="1">
                <a:ln>
                  <a:solidFill>
                    <a:schemeClr val="bg1"/>
                  </a:solidFill>
                </a:ln>
                <a:solidFill>
                  <a:schemeClr val="dk1"/>
                </a:solidFill>
                <a:latin typeface="Poppins SemiBold"/>
                <a:cs typeface="Poppins SemiBold"/>
              </a:rPr>
              <a:t>ip</a:t>
            </a:r>
            <a:r>
              <a:rPr lang="es-AR" sz="1200" dirty="0">
                <a:ln>
                  <a:solidFill>
                    <a:schemeClr val="bg1"/>
                  </a:solidFill>
                </a:ln>
                <a:solidFill>
                  <a:schemeClr val="dk1"/>
                </a:solidFill>
                <a:latin typeface="Poppins SemiBold"/>
                <a:cs typeface="Poppins SemiBold"/>
              </a:rPr>
              <a:t> voy a poder conectarme al equipo virtual. </a:t>
            </a:r>
          </a:p>
          <a:p>
            <a:pPr marL="228548" indent="-228548" algn="just" defTabSz="914195">
              <a:lnSpc>
                <a:spcPct val="150000"/>
              </a:lnSpc>
              <a:buFont typeface="Arial"/>
              <a:buChar char="•"/>
            </a:pPr>
            <a:r>
              <a:rPr lang="es-AR" sz="1200" b="1" dirty="0">
                <a:ln>
                  <a:solidFill>
                    <a:schemeClr val="bg1"/>
                  </a:solidFill>
                </a:ln>
                <a:solidFill>
                  <a:schemeClr val="dk1"/>
                </a:solidFill>
                <a:latin typeface="Poppins SemiBold"/>
                <a:cs typeface="Poppins SemiBold"/>
              </a:rPr>
              <a:t>Grupos de seguridad de red: </a:t>
            </a:r>
            <a:r>
              <a:rPr lang="es-AR" sz="1200" dirty="0">
                <a:ln>
                  <a:solidFill>
                    <a:schemeClr val="bg1"/>
                  </a:solidFill>
                </a:ln>
                <a:solidFill>
                  <a:schemeClr val="dk1"/>
                </a:solidFill>
                <a:latin typeface="Poppins SemiBold"/>
                <a:cs typeface="Poppins SemiBold"/>
              </a:rPr>
              <a:t>Los Network Security </a:t>
            </a:r>
            <a:r>
              <a:rPr lang="es-AR" sz="1200" dirty="0" err="1">
                <a:ln>
                  <a:solidFill>
                    <a:schemeClr val="bg1"/>
                  </a:solidFill>
                </a:ln>
                <a:solidFill>
                  <a:schemeClr val="dk1"/>
                </a:solidFill>
                <a:latin typeface="Poppins SemiBold"/>
                <a:cs typeface="Poppins SemiBold"/>
              </a:rPr>
              <a:t>Groups</a:t>
            </a:r>
            <a:r>
              <a:rPr lang="es-AR" sz="1200" dirty="0">
                <a:ln>
                  <a:solidFill>
                    <a:schemeClr val="bg1"/>
                  </a:solidFill>
                </a:ln>
                <a:solidFill>
                  <a:schemeClr val="dk1"/>
                </a:solidFill>
                <a:latin typeface="Poppins SemiBold"/>
                <a:cs typeface="Poppins SemiBold"/>
              </a:rPr>
              <a:t>, nos ayudan a gestionar los permisos de red, para una o más máquinas virtuales, por ejemplo desde qué orígenes me puedo conectar a la VM, hacia qué destinos puedo </a:t>
            </a:r>
            <a:r>
              <a:rPr lang="es-AR" sz="1200" dirty="0" err="1">
                <a:ln>
                  <a:solidFill>
                    <a:schemeClr val="bg1"/>
                  </a:solidFill>
                </a:ln>
                <a:solidFill>
                  <a:schemeClr val="dk1"/>
                </a:solidFill>
                <a:latin typeface="Poppins SemiBold"/>
                <a:cs typeface="Poppins SemiBold"/>
              </a:rPr>
              <a:t>acceder,etc</a:t>
            </a:r>
            <a:r>
              <a:rPr lang="es-AR" sz="1200" dirty="0">
                <a:ln>
                  <a:solidFill>
                    <a:schemeClr val="bg1"/>
                  </a:solidFill>
                </a:ln>
                <a:solidFill>
                  <a:schemeClr val="dk1"/>
                </a:solidFill>
                <a:latin typeface="Poppins SemiBold"/>
                <a:cs typeface="Poppins SemiBold"/>
              </a:rPr>
              <a:t>.</a:t>
            </a:r>
          </a:p>
          <a:p>
            <a:pPr algn="just" defTabSz="914195">
              <a:lnSpc>
                <a:spcPct val="150000"/>
              </a:lnSpc>
            </a:pPr>
            <a:endParaRPr lang="es-ES" sz="1500" dirty="0">
              <a:solidFill>
                <a:srgbClr val="242852"/>
              </a:solidFill>
              <a:latin typeface="Roboto"/>
              <a:ea typeface="Roboto"/>
              <a:cs typeface="Roboto"/>
              <a:sym typeface="Roboto"/>
            </a:endParaRPr>
          </a:p>
          <a:p>
            <a:pPr algn="just" defTabSz="914195">
              <a:lnSpc>
                <a:spcPct val="150000"/>
              </a:lnSpc>
            </a:pPr>
            <a:endParaRPr sz="1500" dirty="0">
              <a:solidFill>
                <a:srgbClr val="242852"/>
              </a:solidFill>
              <a:latin typeface="Roboto"/>
              <a:ea typeface="Roboto"/>
              <a:cs typeface="Roboto"/>
              <a:sym typeface="Roboto"/>
            </a:endParaRPr>
          </a:p>
          <a:p>
            <a:pPr algn="just" defTabSz="914195">
              <a:lnSpc>
                <a:spcPct val="150000"/>
              </a:lnSpc>
            </a:pPr>
            <a:endParaRPr sz="1500" dirty="0">
              <a:solidFill>
                <a:srgbClr val="242852"/>
              </a:solidFill>
              <a:latin typeface="Roboto"/>
              <a:ea typeface="Roboto"/>
              <a:cs typeface="Roboto"/>
              <a:sym typeface="Roboto"/>
            </a:endParaRPr>
          </a:p>
        </p:txBody>
      </p:sp>
    </p:spTree>
    <p:extLst>
      <p:ext uri="{BB962C8B-B14F-4D97-AF65-F5344CB8AC3E}">
        <p14:creationId xmlns:p14="http://schemas.microsoft.com/office/powerpoint/2010/main" val="3028619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p:nvPr/>
        </p:nvSpPr>
        <p:spPr>
          <a:xfrm>
            <a:off x="373380" y="1285516"/>
            <a:ext cx="8282940" cy="1680300"/>
          </a:xfrm>
          <a:prstGeom prst="rect">
            <a:avLst/>
          </a:prstGeom>
          <a:noFill/>
          <a:ln>
            <a:noFill/>
          </a:ln>
        </p:spPr>
        <p:txBody>
          <a:bodyPr spcFirstLastPara="1" wrap="square" lIns="91411" tIns="91411" rIns="91411" bIns="91411" anchor="t" anchorCtr="0">
            <a:noAutofit/>
          </a:bodyPr>
          <a:lstStyle/>
          <a:p>
            <a:pPr algn="just" defTabSz="914195">
              <a:lnSpc>
                <a:spcPct val="150000"/>
              </a:lnSpc>
            </a:pPr>
            <a:r>
              <a:rPr lang="es-AR" sz="1200" u="sng" dirty="0">
                <a:ln>
                  <a:solidFill>
                    <a:schemeClr val="bg1"/>
                  </a:solidFill>
                </a:ln>
                <a:solidFill>
                  <a:schemeClr val="dk1"/>
                </a:solidFill>
                <a:latin typeface="Poppins SemiBold"/>
                <a:cs typeface="Poppins SemiBold"/>
              </a:rPr>
              <a:t>Es importante mencionar que, todos estos componentes son definidos a nivel de software, esto significa que no somos los responsables de mantener los componentes de bajo nivel que permiten su funcionamiento (hardware) pero si soy responsable por ejemplo, de monitorear el espacio de disco utilizado.</a:t>
            </a:r>
          </a:p>
          <a:p>
            <a:pPr marL="228548" indent="-228548" algn="just" defTabSz="914195">
              <a:lnSpc>
                <a:spcPct val="150000"/>
              </a:lnSpc>
              <a:buFont typeface="Arial"/>
              <a:buChar char="•"/>
            </a:pPr>
            <a:endParaRPr lang="es-AR" sz="1800" dirty="0">
              <a:solidFill>
                <a:srgbClr val="28262B"/>
              </a:solidFill>
              <a:latin typeface="Arial" panose="020B0604020202020204" pitchFamily="34" charset="0"/>
              <a:cs typeface="Arial" panose="020B0604020202020204" pitchFamily="34" charset="0"/>
            </a:endParaRPr>
          </a:p>
          <a:p>
            <a:pPr marL="228548" indent="-228548" algn="just" defTabSz="914195">
              <a:lnSpc>
                <a:spcPct val="150000"/>
              </a:lnSpc>
              <a:buFont typeface="Arial"/>
              <a:buChar char="•"/>
            </a:pPr>
            <a:endParaRPr lang="es-AR" sz="1800" dirty="0">
              <a:solidFill>
                <a:srgbClr val="28262B"/>
              </a:solidFill>
              <a:latin typeface="Arial" panose="020B0604020202020204" pitchFamily="34" charset="0"/>
              <a:cs typeface="Arial" panose="020B0604020202020204" pitchFamily="34" charset="0"/>
            </a:endParaRPr>
          </a:p>
          <a:p>
            <a:pPr algn="just" defTabSz="914195">
              <a:lnSpc>
                <a:spcPct val="150000"/>
              </a:lnSpc>
            </a:pPr>
            <a:endParaRPr sz="1500" dirty="0">
              <a:solidFill>
                <a:srgbClr val="242852"/>
              </a:solidFill>
              <a:latin typeface="Roboto"/>
              <a:ea typeface="Roboto"/>
              <a:cs typeface="Roboto"/>
              <a:sym typeface="Roboto"/>
            </a:endParaRPr>
          </a:p>
          <a:p>
            <a:pPr algn="just" defTabSz="914195">
              <a:lnSpc>
                <a:spcPct val="150000"/>
              </a:lnSpc>
            </a:pPr>
            <a:endParaRPr sz="1500" dirty="0">
              <a:solidFill>
                <a:srgbClr val="242852"/>
              </a:solidFill>
              <a:latin typeface="Roboto"/>
              <a:ea typeface="Roboto"/>
              <a:cs typeface="Roboto"/>
              <a:sym typeface="Roboto"/>
            </a:endParaRPr>
          </a:p>
        </p:txBody>
      </p:sp>
      <p:sp>
        <p:nvSpPr>
          <p:cNvPr id="6" name="CuadroTexto 5">
            <a:extLst>
              <a:ext uri="{FF2B5EF4-FFF2-40B4-BE49-F238E27FC236}">
                <a16:creationId xmlns:a16="http://schemas.microsoft.com/office/drawing/2014/main" id="{EAF0C210-C503-478C-B541-B4AB3A9EF59E}"/>
              </a:ext>
            </a:extLst>
          </p:cNvPr>
          <p:cNvSpPr txBox="1"/>
          <p:nvPr/>
        </p:nvSpPr>
        <p:spPr>
          <a:xfrm>
            <a:off x="373380" y="878770"/>
            <a:ext cx="7543800" cy="415498"/>
          </a:xfrm>
          <a:prstGeom prst="rect">
            <a:avLst/>
          </a:prstGeom>
          <a:noFill/>
        </p:spPr>
        <p:txBody>
          <a:bodyPr wrap="square">
            <a:spAutoFit/>
          </a:bodyPr>
          <a:lstStyle/>
          <a:p>
            <a:r>
              <a:rPr lang="es-AR" sz="2100" b="1" spc="-38" dirty="0">
                <a:solidFill>
                  <a:schemeClr val="accent2">
                    <a:lumMod val="50000"/>
                  </a:schemeClr>
                </a:solidFill>
                <a:latin typeface="+mj-lt"/>
                <a:ea typeface="+mj-ea"/>
                <a:cs typeface="+mj-cs"/>
              </a:rPr>
              <a:t>Componentes de una Máquina Virtual Continuación</a:t>
            </a:r>
          </a:p>
        </p:txBody>
      </p:sp>
    </p:spTree>
    <p:extLst>
      <p:ext uri="{BB962C8B-B14F-4D97-AF65-F5344CB8AC3E}">
        <p14:creationId xmlns:p14="http://schemas.microsoft.com/office/powerpoint/2010/main" val="3263223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p:nvPr/>
        </p:nvSpPr>
        <p:spPr>
          <a:xfrm>
            <a:off x="541852" y="737556"/>
            <a:ext cx="7902678" cy="2245486"/>
          </a:xfrm>
          <a:prstGeom prst="rect">
            <a:avLst/>
          </a:prstGeom>
          <a:noFill/>
          <a:ln>
            <a:noFill/>
          </a:ln>
        </p:spPr>
        <p:txBody>
          <a:bodyPr spcFirstLastPara="1" wrap="square" lIns="91411" tIns="91411" rIns="91411" bIns="91411" anchor="t" anchorCtr="0">
            <a:noAutofit/>
          </a:bodyPr>
          <a:lstStyle/>
          <a:p>
            <a:pPr algn="just" defTabSz="914195">
              <a:lnSpc>
                <a:spcPct val="150000"/>
              </a:lnSpc>
            </a:pPr>
            <a:r>
              <a:rPr lang="es-AR" dirty="0">
                <a:ln>
                  <a:solidFill>
                    <a:schemeClr val="bg1"/>
                  </a:solidFill>
                </a:ln>
                <a:solidFill>
                  <a:schemeClr val="dk1"/>
                </a:solidFill>
                <a:latin typeface="Poppins SemiBold"/>
                <a:cs typeface="Poppins SemiBold"/>
              </a:rPr>
              <a:t>En Microsoft Azure podemos parametrizar tres elementos fundamentales:</a:t>
            </a:r>
          </a:p>
          <a:p>
            <a:pPr marL="228548" indent="-228548" algn="just" defTabSz="914195">
              <a:lnSpc>
                <a:spcPct val="150000"/>
              </a:lnSpc>
              <a:buFont typeface="Arial" panose="020B0604020202020204" pitchFamily="34" charset="0"/>
              <a:buChar char="•"/>
            </a:pPr>
            <a:endParaRPr lang="es-AR" dirty="0">
              <a:ln>
                <a:solidFill>
                  <a:schemeClr val="bg1"/>
                </a:solidFill>
              </a:ln>
              <a:solidFill>
                <a:schemeClr val="dk1"/>
              </a:solidFill>
              <a:latin typeface="Poppins SemiBold"/>
              <a:cs typeface="Poppins SemiBold"/>
            </a:endParaRPr>
          </a:p>
          <a:p>
            <a:pPr marL="228548" indent="-228548" algn="just" defTabSz="914195">
              <a:lnSpc>
                <a:spcPct val="150000"/>
              </a:lnSpc>
              <a:buFont typeface="Arial" panose="020B0604020202020204" pitchFamily="34" charset="0"/>
              <a:buChar char="•"/>
            </a:pPr>
            <a:r>
              <a:rPr lang="es-AR" dirty="0">
                <a:ln>
                  <a:solidFill>
                    <a:schemeClr val="bg1"/>
                  </a:solidFill>
                </a:ln>
                <a:solidFill>
                  <a:schemeClr val="dk1"/>
                </a:solidFill>
                <a:latin typeface="Poppins SemiBold"/>
                <a:cs typeface="Poppins SemiBold"/>
              </a:rPr>
              <a:t>El nombre de la máquina virtual.</a:t>
            </a:r>
          </a:p>
          <a:p>
            <a:pPr marL="228548" indent="-228548" algn="just" defTabSz="914195">
              <a:lnSpc>
                <a:spcPct val="150000"/>
              </a:lnSpc>
              <a:buFont typeface="Arial" panose="020B0604020202020204" pitchFamily="34" charset="0"/>
              <a:buChar char="•"/>
            </a:pPr>
            <a:r>
              <a:rPr lang="es-AR" dirty="0">
                <a:ln>
                  <a:solidFill>
                    <a:schemeClr val="bg1"/>
                  </a:solidFill>
                </a:ln>
                <a:solidFill>
                  <a:schemeClr val="dk1"/>
                </a:solidFill>
                <a:latin typeface="Poppins SemiBold"/>
                <a:cs typeface="Poppins SemiBold"/>
              </a:rPr>
              <a:t>El sistema operativo.</a:t>
            </a:r>
          </a:p>
          <a:p>
            <a:pPr marL="228548" indent="-228548" algn="just" defTabSz="914195">
              <a:lnSpc>
                <a:spcPct val="150000"/>
              </a:lnSpc>
              <a:buFont typeface="Arial" panose="020B0604020202020204" pitchFamily="34" charset="0"/>
              <a:buChar char="•"/>
            </a:pPr>
            <a:r>
              <a:rPr lang="es-AR" dirty="0">
                <a:ln>
                  <a:solidFill>
                    <a:schemeClr val="bg1"/>
                  </a:solidFill>
                </a:ln>
                <a:solidFill>
                  <a:schemeClr val="dk1"/>
                </a:solidFill>
                <a:latin typeface="Poppins SemiBold"/>
                <a:cs typeface="Poppins SemiBold"/>
              </a:rPr>
              <a:t>El tamaño, ejemplo Memoria, cantidad de discos soportados y calidad de componentes, etc.</a:t>
            </a:r>
          </a:p>
          <a:p>
            <a:pPr algn="just" defTabSz="914195">
              <a:lnSpc>
                <a:spcPct val="150000"/>
              </a:lnSpc>
            </a:pPr>
            <a:endParaRPr lang="es-AR" dirty="0">
              <a:ln>
                <a:solidFill>
                  <a:schemeClr val="bg1"/>
                </a:solidFill>
              </a:ln>
              <a:solidFill>
                <a:schemeClr val="dk1"/>
              </a:solidFill>
              <a:latin typeface="Poppins SemiBold"/>
              <a:cs typeface="Poppins SemiBold"/>
              <a:sym typeface="Roboto"/>
            </a:endParaRPr>
          </a:p>
          <a:p>
            <a:pPr algn="just" defTabSz="914195">
              <a:lnSpc>
                <a:spcPct val="150000"/>
              </a:lnSpc>
            </a:pPr>
            <a:r>
              <a:rPr lang="es-AR" dirty="0">
                <a:ln>
                  <a:solidFill>
                    <a:schemeClr val="bg1"/>
                  </a:solidFill>
                </a:ln>
                <a:solidFill>
                  <a:schemeClr val="dk1"/>
                </a:solidFill>
                <a:latin typeface="Poppins SemiBold"/>
                <a:cs typeface="Poppins SemiBold"/>
                <a:sym typeface="Roboto"/>
              </a:rPr>
              <a:t>Para crear nuestra primera máquina virtual, tenemos que </a:t>
            </a:r>
            <a:r>
              <a:rPr lang="es-AR" dirty="0" err="1">
                <a:ln>
                  <a:solidFill>
                    <a:schemeClr val="bg1"/>
                  </a:solidFill>
                </a:ln>
                <a:solidFill>
                  <a:schemeClr val="dk1"/>
                </a:solidFill>
                <a:latin typeface="Poppins SemiBold"/>
                <a:cs typeface="Poppins SemiBold"/>
                <a:sym typeface="Roboto"/>
              </a:rPr>
              <a:t>loguearnos</a:t>
            </a:r>
            <a:r>
              <a:rPr lang="es-AR" dirty="0">
                <a:ln>
                  <a:solidFill>
                    <a:schemeClr val="bg1"/>
                  </a:solidFill>
                </a:ln>
                <a:solidFill>
                  <a:schemeClr val="dk1"/>
                </a:solidFill>
                <a:latin typeface="Poppins SemiBold"/>
                <a:cs typeface="Poppins SemiBold"/>
                <a:sym typeface="Roboto"/>
              </a:rPr>
              <a:t> en el portal de Azure a través de la siguiente ruta de acceso: </a:t>
            </a:r>
          </a:p>
          <a:p>
            <a:pPr marL="214313" indent="-214313" algn="just" defTabSz="914195">
              <a:lnSpc>
                <a:spcPct val="150000"/>
              </a:lnSpc>
              <a:buFont typeface="Arial" panose="020B0604020202020204" pitchFamily="34" charset="0"/>
              <a:buChar char="•"/>
            </a:pPr>
            <a:r>
              <a:rPr lang="es-AR" dirty="0">
                <a:ln>
                  <a:solidFill>
                    <a:schemeClr val="bg1"/>
                  </a:solidFill>
                </a:ln>
                <a:solidFill>
                  <a:schemeClr val="dk1"/>
                </a:solidFill>
                <a:latin typeface="Poppins SemiBold"/>
                <a:cs typeface="Poppins SemiBold"/>
                <a:sym typeface="Roboto"/>
                <a:hlinkClick r:id="rId3">
                  <a:extLst>
                    <a:ext uri="{A12FA001-AC4F-418D-AE19-62706E023703}">
                      <ahyp:hlinkClr xmlns:ahyp="http://schemas.microsoft.com/office/drawing/2018/hyperlinkcolor" val="tx"/>
                    </a:ext>
                  </a:extLst>
                </a:hlinkClick>
              </a:rPr>
              <a:t>https://azure.microsoft.com/es-es/features/azure-portal/</a:t>
            </a:r>
            <a:endParaRPr lang="es-AR" dirty="0">
              <a:ln>
                <a:solidFill>
                  <a:schemeClr val="bg1"/>
                </a:solidFill>
              </a:ln>
              <a:solidFill>
                <a:schemeClr val="dk1"/>
              </a:solidFill>
              <a:latin typeface="Poppins SemiBold"/>
              <a:cs typeface="Poppins SemiBold"/>
              <a:sym typeface="Roboto"/>
            </a:endParaRPr>
          </a:p>
          <a:p>
            <a:pPr algn="just" defTabSz="914195">
              <a:lnSpc>
                <a:spcPct val="150000"/>
              </a:lnSpc>
            </a:pPr>
            <a:endParaRPr sz="1100" dirty="0">
              <a:solidFill>
                <a:schemeClr val="accent2"/>
              </a:solidFill>
              <a:latin typeface="Roboto" panose="02000000000000000000" pitchFamily="2" charset="0"/>
              <a:ea typeface="Roboto" panose="02000000000000000000" pitchFamily="2" charset="0"/>
              <a:sym typeface="Roboto"/>
            </a:endParaRPr>
          </a:p>
          <a:p>
            <a:pPr algn="just" defTabSz="914195">
              <a:lnSpc>
                <a:spcPct val="150000"/>
              </a:lnSpc>
            </a:pPr>
            <a:endParaRPr sz="1600" dirty="0">
              <a:solidFill>
                <a:srgbClr val="242852"/>
              </a:solidFill>
              <a:latin typeface="Roboto"/>
              <a:ea typeface="Roboto"/>
              <a:cs typeface="Roboto"/>
              <a:sym typeface="Roboto"/>
            </a:endParaRPr>
          </a:p>
        </p:txBody>
      </p:sp>
    </p:spTree>
    <p:extLst>
      <p:ext uri="{BB962C8B-B14F-4D97-AF65-F5344CB8AC3E}">
        <p14:creationId xmlns:p14="http://schemas.microsoft.com/office/powerpoint/2010/main" val="636408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p:nvPr/>
        </p:nvSpPr>
        <p:spPr>
          <a:xfrm>
            <a:off x="814997" y="395832"/>
            <a:ext cx="8123052" cy="4747668"/>
          </a:xfrm>
          <a:prstGeom prst="rect">
            <a:avLst/>
          </a:prstGeom>
          <a:noFill/>
          <a:ln>
            <a:noFill/>
          </a:ln>
        </p:spPr>
        <p:txBody>
          <a:bodyPr spcFirstLastPara="1" wrap="square" lIns="91411" tIns="91411" rIns="91411" bIns="91411" anchor="t" anchorCtr="0">
            <a:noAutofit/>
          </a:bodyPr>
          <a:lstStyle/>
          <a:p>
            <a:pPr algn="just" defTabSz="914195">
              <a:lnSpc>
                <a:spcPct val="150000"/>
              </a:lnSpc>
            </a:pPr>
            <a:endParaRPr lang="es-AR" sz="1800" dirty="0">
              <a:solidFill>
                <a:srgbClr val="28262B"/>
              </a:solidFill>
              <a:latin typeface="Arial" panose="020B0604020202020204" pitchFamily="34" charset="0"/>
              <a:cs typeface="Arial" panose="020B0604020202020204" pitchFamily="34" charset="0"/>
              <a:sym typeface="Roboto"/>
            </a:endParaRPr>
          </a:p>
          <a:p>
            <a:pPr algn="just" defTabSz="914195">
              <a:lnSpc>
                <a:spcPct val="150000"/>
              </a:lnSpc>
            </a:pPr>
            <a:r>
              <a:rPr lang="es-AR" sz="1500" i="1" spc="-38" dirty="0">
                <a:solidFill>
                  <a:schemeClr val="accent2"/>
                </a:solidFill>
                <a:latin typeface="Roboto" panose="02000000000000000000" pitchFamily="2" charset="0"/>
                <a:ea typeface="Roboto" panose="02000000000000000000" pitchFamily="2" charset="0"/>
                <a:sym typeface="Roboto"/>
              </a:rPr>
              <a:t>Laboratorio - Máquinas Virtuales</a:t>
            </a:r>
          </a:p>
        </p:txBody>
      </p:sp>
      <p:pic>
        <p:nvPicPr>
          <p:cNvPr id="1028" name="Picture 4" descr="Presentamos Premium DUO - Acceso para ti y un beneficiario">
            <a:extLst>
              <a:ext uri="{FF2B5EF4-FFF2-40B4-BE49-F238E27FC236}">
                <a16:creationId xmlns:a16="http://schemas.microsoft.com/office/drawing/2014/main" id="{CDC4CE8C-479F-A8FB-7AD7-B2E15A814E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6920" y="1263195"/>
            <a:ext cx="4053523" cy="3012942"/>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CE31D0CE-EE19-86B8-A2A5-E95B7BD62999}"/>
              </a:ext>
            </a:extLst>
          </p:cNvPr>
          <p:cNvSpPr txBox="1"/>
          <p:nvPr/>
        </p:nvSpPr>
        <p:spPr>
          <a:xfrm>
            <a:off x="4876523" y="306294"/>
            <a:ext cx="4572000" cy="738664"/>
          </a:xfrm>
          <a:prstGeom prst="rect">
            <a:avLst/>
          </a:prstGeom>
          <a:noFill/>
        </p:spPr>
        <p:txBody>
          <a:bodyPr wrap="square">
            <a:spAutoFit/>
          </a:bodyPr>
          <a:lstStyle/>
          <a:p>
            <a:r>
              <a:rPr lang="es-US" i="1" dirty="0"/>
              <a:t>Link de Interés:</a:t>
            </a:r>
          </a:p>
          <a:p>
            <a:r>
              <a:rPr lang="es-US" dirty="0"/>
              <a:t>https://azure.microsoft.com/es-es/services/virtual-machines/</a:t>
            </a:r>
          </a:p>
        </p:txBody>
      </p:sp>
    </p:spTree>
    <p:extLst>
      <p:ext uri="{BB962C8B-B14F-4D97-AF65-F5344CB8AC3E}">
        <p14:creationId xmlns:p14="http://schemas.microsoft.com/office/powerpoint/2010/main" val="153487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164080" y="510540"/>
            <a:ext cx="5075238" cy="3695700"/>
          </a:xfrm>
        </p:spPr>
        <p:txBody>
          <a:bodyPr spcFirstLastPara="1" vert="horz" wrap="square" lIns="68580" tIns="34290" rIns="68580" bIns="34290" rtlCol="0" anchor="ctr" anchorCtr="0">
            <a:normAutofit/>
          </a:bodyPr>
          <a:lstStyle/>
          <a:p>
            <a:pPr defTabSz="914378">
              <a:buClr>
                <a:srgbClr val="000000"/>
              </a:buClr>
              <a:defRPr/>
            </a:pPr>
            <a:r>
              <a:rPr lang="es-ES" sz="4400" dirty="0"/>
              <a:t>Virtual Networks (</a:t>
            </a:r>
            <a:r>
              <a:rPr lang="es-ES" sz="4400" dirty="0" err="1"/>
              <a:t>Vnet</a:t>
            </a:r>
            <a:r>
              <a:rPr lang="es-ES" sz="4400" dirty="0"/>
              <a:t>)</a:t>
            </a:r>
          </a:p>
        </p:txBody>
      </p:sp>
    </p:spTree>
    <p:extLst>
      <p:ext uri="{BB962C8B-B14F-4D97-AF65-F5344CB8AC3E}">
        <p14:creationId xmlns:p14="http://schemas.microsoft.com/office/powerpoint/2010/main" val="30785222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p:nvPr/>
        </p:nvSpPr>
        <p:spPr>
          <a:xfrm>
            <a:off x="593616" y="879442"/>
            <a:ext cx="8123052" cy="4370738"/>
          </a:xfrm>
          <a:prstGeom prst="rect">
            <a:avLst/>
          </a:prstGeom>
          <a:noFill/>
          <a:ln>
            <a:noFill/>
          </a:ln>
        </p:spPr>
        <p:txBody>
          <a:bodyPr spcFirstLastPara="1" wrap="square" lIns="91411" tIns="91411" rIns="91411" bIns="91411" anchor="t" anchorCtr="0">
            <a:noAutofit/>
          </a:bodyPr>
          <a:lstStyle/>
          <a:p>
            <a:pPr algn="just" defTabSz="914195">
              <a:lnSpc>
                <a:spcPct val="150000"/>
              </a:lnSpc>
            </a:pPr>
            <a:r>
              <a:rPr lang="es-AR" b="1" dirty="0">
                <a:ln>
                  <a:solidFill>
                    <a:schemeClr val="bg1"/>
                  </a:solidFill>
                </a:ln>
                <a:solidFill>
                  <a:schemeClr val="dk1"/>
                </a:solidFill>
                <a:latin typeface="Poppins SemiBold"/>
                <a:cs typeface="Poppins SemiBold"/>
                <a:sym typeface="Roboto"/>
              </a:rPr>
              <a:t>¿Qué es Azure Virtual Network? </a:t>
            </a:r>
          </a:p>
          <a:p>
            <a:pPr algn="just" defTabSz="914195">
              <a:lnSpc>
                <a:spcPct val="150000"/>
              </a:lnSpc>
            </a:pPr>
            <a:endParaRPr lang="es-AR" dirty="0">
              <a:ln>
                <a:solidFill>
                  <a:schemeClr val="bg1"/>
                </a:solidFill>
              </a:ln>
              <a:solidFill>
                <a:schemeClr val="dk1"/>
              </a:solidFill>
              <a:latin typeface="Poppins SemiBold"/>
              <a:cs typeface="Poppins SemiBold"/>
              <a:sym typeface="Roboto"/>
            </a:endParaRPr>
          </a:p>
          <a:p>
            <a:pPr algn="just" defTabSz="914195">
              <a:lnSpc>
                <a:spcPct val="150000"/>
              </a:lnSpc>
            </a:pPr>
            <a:r>
              <a:rPr lang="es-AR" dirty="0">
                <a:ln>
                  <a:solidFill>
                    <a:schemeClr val="bg1"/>
                  </a:solidFill>
                </a:ln>
                <a:solidFill>
                  <a:schemeClr val="dk1"/>
                </a:solidFill>
                <a:latin typeface="Poppins SemiBold"/>
                <a:cs typeface="Poppins SemiBold"/>
                <a:sym typeface="Roboto"/>
              </a:rPr>
              <a:t>Azure Virtual Network (</a:t>
            </a:r>
            <a:r>
              <a:rPr lang="es-AR" dirty="0" err="1">
                <a:ln>
                  <a:solidFill>
                    <a:schemeClr val="bg1"/>
                  </a:solidFill>
                </a:ln>
                <a:solidFill>
                  <a:schemeClr val="dk1"/>
                </a:solidFill>
                <a:latin typeface="Poppins SemiBold"/>
                <a:cs typeface="Poppins SemiBold"/>
                <a:sym typeface="Roboto"/>
              </a:rPr>
              <a:t>VNet</a:t>
            </a:r>
            <a:r>
              <a:rPr lang="es-AR" dirty="0">
                <a:ln>
                  <a:solidFill>
                    <a:schemeClr val="bg1"/>
                  </a:solidFill>
                </a:ln>
                <a:solidFill>
                  <a:schemeClr val="dk1"/>
                </a:solidFill>
                <a:latin typeface="Poppins SemiBold"/>
                <a:cs typeface="Poppins SemiBold"/>
                <a:sym typeface="Roboto"/>
              </a:rPr>
              <a:t>) es el bloque de creación fundamental de una red privada en Azure. </a:t>
            </a:r>
            <a:r>
              <a:rPr lang="es-AR" dirty="0" err="1">
                <a:ln>
                  <a:solidFill>
                    <a:schemeClr val="bg1"/>
                  </a:solidFill>
                </a:ln>
                <a:solidFill>
                  <a:schemeClr val="dk1"/>
                </a:solidFill>
                <a:latin typeface="Poppins SemiBold"/>
                <a:cs typeface="Poppins SemiBold"/>
                <a:sym typeface="Roboto"/>
              </a:rPr>
              <a:t>VNet</a:t>
            </a:r>
            <a:r>
              <a:rPr lang="es-AR" dirty="0">
                <a:ln>
                  <a:solidFill>
                    <a:schemeClr val="bg1"/>
                  </a:solidFill>
                </a:ln>
                <a:solidFill>
                  <a:schemeClr val="dk1"/>
                </a:solidFill>
                <a:latin typeface="Poppins SemiBold"/>
                <a:cs typeface="Poppins SemiBold"/>
                <a:sym typeface="Roboto"/>
              </a:rPr>
              <a:t> permite muchos tipos de recursos de Azure, como Azure Virtual Machines (máquinas virtuales), para comunicarse de forma segura entre usuarios, con Internet y con las redes locales. </a:t>
            </a:r>
            <a:r>
              <a:rPr lang="es-AR" dirty="0" err="1">
                <a:ln>
                  <a:solidFill>
                    <a:schemeClr val="bg1"/>
                  </a:solidFill>
                </a:ln>
                <a:solidFill>
                  <a:schemeClr val="dk1"/>
                </a:solidFill>
                <a:latin typeface="Poppins SemiBold"/>
                <a:cs typeface="Poppins SemiBold"/>
                <a:sym typeface="Roboto"/>
              </a:rPr>
              <a:t>VNet</a:t>
            </a:r>
            <a:r>
              <a:rPr lang="es-AR" dirty="0">
                <a:ln>
                  <a:solidFill>
                    <a:schemeClr val="bg1"/>
                  </a:solidFill>
                </a:ln>
                <a:solidFill>
                  <a:schemeClr val="dk1"/>
                </a:solidFill>
                <a:latin typeface="Poppins SemiBold"/>
                <a:cs typeface="Poppins SemiBold"/>
                <a:sym typeface="Roboto"/>
              </a:rPr>
              <a:t> es similar a una red tradicional que funcionaría dentro de nuestros propio centro de datos, pero aporta las ventajas adicionales de la infraestructura de Azure, como la escala, la disponibilidad y el aislamiento.</a:t>
            </a:r>
          </a:p>
          <a:p>
            <a:pPr algn="just" defTabSz="914195">
              <a:lnSpc>
                <a:spcPct val="150000"/>
              </a:lnSpc>
            </a:pPr>
            <a:endParaRPr lang="es-AR" sz="1050" dirty="0">
              <a:solidFill>
                <a:schemeClr val="accent2"/>
              </a:solidFill>
              <a:latin typeface="Roboto" panose="02000000000000000000" pitchFamily="2" charset="0"/>
              <a:ea typeface="Roboto" panose="02000000000000000000" pitchFamily="2" charset="0"/>
              <a:sym typeface="Roboto"/>
            </a:endParaRPr>
          </a:p>
        </p:txBody>
      </p:sp>
    </p:spTree>
    <p:extLst>
      <p:ext uri="{BB962C8B-B14F-4D97-AF65-F5344CB8AC3E}">
        <p14:creationId xmlns:p14="http://schemas.microsoft.com/office/powerpoint/2010/main" val="2913368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p:nvPr/>
        </p:nvSpPr>
        <p:spPr>
          <a:xfrm>
            <a:off x="593616" y="879442"/>
            <a:ext cx="8123052" cy="4370738"/>
          </a:xfrm>
          <a:prstGeom prst="rect">
            <a:avLst/>
          </a:prstGeom>
          <a:noFill/>
          <a:ln>
            <a:noFill/>
          </a:ln>
        </p:spPr>
        <p:txBody>
          <a:bodyPr spcFirstLastPara="1" wrap="square" lIns="91411" tIns="91411" rIns="91411" bIns="91411" anchor="t" anchorCtr="0">
            <a:noAutofit/>
          </a:bodyPr>
          <a:lstStyle/>
          <a:p>
            <a:pPr algn="just" defTabSz="914195">
              <a:lnSpc>
                <a:spcPct val="150000"/>
              </a:lnSpc>
            </a:pPr>
            <a:r>
              <a:rPr lang="es-AR" b="1" dirty="0">
                <a:ln>
                  <a:solidFill>
                    <a:schemeClr val="bg1"/>
                  </a:solidFill>
                </a:ln>
                <a:solidFill>
                  <a:schemeClr val="dk1"/>
                </a:solidFill>
                <a:latin typeface="Poppins SemiBold"/>
                <a:cs typeface="Poppins SemiBold"/>
                <a:sym typeface="Roboto"/>
              </a:rPr>
              <a:t>¿Qué son los Grupos de Seguridad en Azure? </a:t>
            </a:r>
          </a:p>
          <a:p>
            <a:pPr algn="just" defTabSz="914195">
              <a:lnSpc>
                <a:spcPct val="150000"/>
              </a:lnSpc>
            </a:pPr>
            <a:endParaRPr lang="es-AR" dirty="0">
              <a:ln>
                <a:solidFill>
                  <a:schemeClr val="bg1"/>
                </a:solidFill>
              </a:ln>
              <a:solidFill>
                <a:schemeClr val="dk1"/>
              </a:solidFill>
              <a:latin typeface="Poppins SemiBold"/>
              <a:cs typeface="Poppins SemiBold"/>
              <a:sym typeface="Roboto"/>
            </a:endParaRPr>
          </a:p>
          <a:p>
            <a:pPr algn="just" defTabSz="914195">
              <a:lnSpc>
                <a:spcPct val="150000"/>
              </a:lnSpc>
            </a:pPr>
            <a:r>
              <a:rPr lang="es-ES" dirty="0">
                <a:ln>
                  <a:solidFill>
                    <a:schemeClr val="bg1"/>
                  </a:solidFill>
                </a:ln>
                <a:solidFill>
                  <a:schemeClr val="dk1"/>
                </a:solidFill>
                <a:latin typeface="Poppins SemiBold"/>
                <a:cs typeface="Poppins SemiBold"/>
                <a:sym typeface="Roboto"/>
              </a:rPr>
              <a:t>Los grupos de seguridad se usan para recopilar cuentas de usuario, cuentas de equipo y otros grupos en unidades administrables. Un grupo de seguridad de red contiene reglas de seguridad que permiten o deniegan el tráfico de red entrante o el tráfico de red saliente de varios tipos de recursos de Azure. Para cada regla, puede especificar un origen y destino, un puerto y un protocolo.</a:t>
            </a:r>
            <a:endParaRPr lang="es-AR" sz="1050" dirty="0">
              <a:solidFill>
                <a:schemeClr val="accent2"/>
              </a:solidFill>
              <a:latin typeface="Roboto" panose="02000000000000000000" pitchFamily="2" charset="0"/>
              <a:ea typeface="Roboto" panose="02000000000000000000" pitchFamily="2" charset="0"/>
              <a:sym typeface="Roboto"/>
            </a:endParaRPr>
          </a:p>
        </p:txBody>
      </p:sp>
    </p:spTree>
    <p:extLst>
      <p:ext uri="{BB962C8B-B14F-4D97-AF65-F5344CB8AC3E}">
        <p14:creationId xmlns:p14="http://schemas.microsoft.com/office/powerpoint/2010/main" val="428293002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TotalTime>
  <Words>623</Words>
  <Application>Microsoft Office PowerPoint</Application>
  <PresentationFormat>Presentación en pantalla (16:9)</PresentationFormat>
  <Paragraphs>46</Paragraphs>
  <Slides>11</Slides>
  <Notes>11</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11</vt:i4>
      </vt:variant>
    </vt:vector>
  </HeadingPairs>
  <TitlesOfParts>
    <vt:vector size="18" baseType="lpstr">
      <vt:lpstr>Roboto</vt:lpstr>
      <vt:lpstr>Poppins Light</vt:lpstr>
      <vt:lpstr>Arial</vt:lpstr>
      <vt:lpstr>Poppins</vt:lpstr>
      <vt:lpstr>Poppins SemiBold</vt:lpstr>
      <vt:lpstr>Calibri</vt:lpstr>
      <vt:lpstr>Simple Light</vt:lpstr>
      <vt:lpstr>Servicios de Redes en Azure</vt:lpstr>
      <vt:lpstr>Presentación de PowerPoint</vt:lpstr>
      <vt:lpstr>Presentación de PowerPoint</vt:lpstr>
      <vt:lpstr>Presentación de PowerPoint</vt:lpstr>
      <vt:lpstr>Presentación de PowerPoint</vt:lpstr>
      <vt:lpstr>Presentación de PowerPoint</vt:lpstr>
      <vt:lpstr>Virtual Networks (Vnet)</vt:lpstr>
      <vt:lpstr>Presentación de PowerPoint</vt:lpstr>
      <vt:lpstr>Presentación de PowerPoint</vt:lpstr>
      <vt:lpstr>Presentación de PowerPoint</vt:lpstr>
      <vt:lpstr>Muchas 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Introduccion a R</dc:title>
  <cp:lastModifiedBy>Layla Scheli</cp:lastModifiedBy>
  <cp:revision>58</cp:revision>
  <dcterms:modified xsi:type="dcterms:W3CDTF">2022-06-01T23:38:37Z</dcterms:modified>
</cp:coreProperties>
</file>